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media/image80.jpg" ContentType="image/png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82" r:id="rId5"/>
    <p:sldId id="903" r:id="rId6"/>
    <p:sldId id="731" r:id="rId7"/>
    <p:sldId id="915" r:id="rId8"/>
    <p:sldId id="921" r:id="rId9"/>
    <p:sldId id="922" r:id="rId10"/>
    <p:sldId id="923" r:id="rId11"/>
    <p:sldId id="924" r:id="rId12"/>
    <p:sldId id="925" r:id="rId13"/>
    <p:sldId id="935" r:id="rId14"/>
    <p:sldId id="739" r:id="rId15"/>
    <p:sldId id="716" r:id="rId16"/>
    <p:sldId id="715" r:id="rId17"/>
    <p:sldId id="720" r:id="rId18"/>
    <p:sldId id="743" r:id="rId19"/>
    <p:sldId id="721" r:id="rId20"/>
    <p:sldId id="733" r:id="rId21"/>
    <p:sldId id="729" r:id="rId22"/>
    <p:sldId id="934" r:id="rId23"/>
    <p:sldId id="929" r:id="rId24"/>
    <p:sldId id="744" r:id="rId25"/>
    <p:sldId id="735" r:id="rId26"/>
    <p:sldId id="728" r:id="rId27"/>
    <p:sldId id="736" r:id="rId28"/>
    <p:sldId id="722" r:id="rId29"/>
    <p:sldId id="723" r:id="rId30"/>
    <p:sldId id="930" r:id="rId31"/>
    <p:sldId id="725" r:id="rId32"/>
    <p:sldId id="932" r:id="rId33"/>
    <p:sldId id="726" r:id="rId34"/>
    <p:sldId id="730" r:id="rId35"/>
    <p:sldId id="933" r:id="rId36"/>
    <p:sldId id="717" r:id="rId37"/>
    <p:sldId id="926" r:id="rId38"/>
    <p:sldId id="718" r:id="rId39"/>
    <p:sldId id="927" r:id="rId40"/>
    <p:sldId id="895" r:id="rId41"/>
    <p:sldId id="894" r:id="rId42"/>
    <p:sldId id="943" r:id="rId43"/>
    <p:sldId id="947" r:id="rId44"/>
    <p:sldId id="863" r:id="rId45"/>
    <p:sldId id="827" r:id="rId46"/>
    <p:sldId id="849" r:id="rId47"/>
    <p:sldId id="851" r:id="rId48"/>
    <p:sldId id="944" r:id="rId49"/>
    <p:sldId id="946" r:id="rId50"/>
    <p:sldId id="259" r:id="rId51"/>
    <p:sldId id="27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8" autoAdjust="0"/>
    <p:restoredTop sz="71111" autoAdjust="0"/>
  </p:normalViewPr>
  <p:slideViewPr>
    <p:cSldViewPr snapToGrid="0">
      <p:cViewPr varScale="1">
        <p:scale>
          <a:sx n="72" d="100"/>
          <a:sy n="72" d="100"/>
        </p:scale>
        <p:origin x="1794" y="78"/>
      </p:cViewPr>
      <p:guideLst/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51EFA-6533-45C3-8394-23FFC04F750D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E2DD4-2E30-4434-A427-2EC50491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C180-10CF-422C-B717-65F1B78C7EB7}" type="datetimeFigureOut">
              <a:rPr lang="en-US" noProof="0" smtClean="0"/>
              <a:t>4/7/2025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375C1-7C5C-42A2-80F2-05631BB3764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88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67536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We’d like to show you a new methodology we call PRT</a:t>
            </a:r>
          </a:p>
          <a:p>
            <a:endParaRPr lang="en-US" dirty="0"/>
          </a:p>
          <a:p>
            <a:r>
              <a:rPr lang="en-US" dirty="0"/>
              <a:t>Prevention, Remediation, Training</a:t>
            </a:r>
          </a:p>
          <a:p>
            <a:endParaRPr lang="en-US" dirty="0"/>
          </a:p>
          <a:p>
            <a:r>
              <a:rPr lang="en-US" dirty="0"/>
              <a:t>By applying Information Security intelligently, you can minimize cost and disruptions for your Organization.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1967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important thing is educating your users, not with boring required reading or recordings but with exciting and engaging live presentations.</a:t>
            </a:r>
          </a:p>
          <a:p>
            <a:endParaRPr lang="en-US" dirty="0"/>
          </a:p>
          <a:p>
            <a:r>
              <a:rPr lang="en-US" dirty="0"/>
              <a:t>The next thing is using the technology you already own to your advantage. </a:t>
            </a:r>
          </a:p>
          <a:p>
            <a:endParaRPr lang="en-US" dirty="0"/>
          </a:p>
          <a:p>
            <a:r>
              <a:rPr lang="en-US" dirty="0"/>
              <a:t>Lastly IS being able to recover quickly and quietly when events do occur, and they will occur no matter what!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2311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and managing all of the components with a ‘Whole Picture” attitude is key to improving overall </a:t>
            </a:r>
            <a:r>
              <a:rPr lang="en-US"/>
              <a:t>security.</a:t>
            </a:r>
          </a:p>
          <a:p>
            <a:endParaRPr lang="en-US"/>
          </a:p>
          <a:p>
            <a:r>
              <a:rPr lang="en-US"/>
              <a:t>No one product or suite is the solution</a:t>
            </a:r>
          </a:p>
          <a:p>
            <a:endParaRPr lang="en-US"/>
          </a:p>
          <a:p>
            <a:r>
              <a:rPr lang="en-US"/>
              <a:t>In the end, embracing known Best Practices is the best protection your Organization can deploy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0286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far as active Prevention is concerned, there are some things that only your IT department can implement, </a:t>
            </a:r>
          </a:p>
          <a:p>
            <a:endParaRPr lang="en-US" dirty="0"/>
          </a:p>
          <a:p>
            <a:r>
              <a:rPr lang="en-US" dirty="0"/>
              <a:t>However, in order to provide the right support and guidance, you may need to understand better.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7618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most Organizations, digital Identity management is implemented using decades-old standards.</a:t>
            </a:r>
          </a:p>
          <a:p>
            <a:endParaRPr lang="en-US" dirty="0"/>
          </a:p>
          <a:p>
            <a:r>
              <a:rPr lang="en-US" dirty="0"/>
              <a:t>Not only can out of date standards be ineffective, they are often counter-productive.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2933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Remember, the human brain only has 7 or 8 “registers” for certain types of information – such as passwords and combinations.</a:t>
            </a:r>
          </a:p>
          <a:p>
            <a:endParaRPr lang="en-US" dirty="0"/>
          </a:p>
          <a:p>
            <a:r>
              <a:rPr lang="en-US" dirty="0"/>
              <a:t>If you ask us often enough to change our passwords, sooner or later we are going to have to write those passwords down.</a:t>
            </a:r>
          </a:p>
          <a:p>
            <a:endParaRPr lang="en-US" dirty="0"/>
          </a:p>
          <a:p>
            <a:r>
              <a:rPr lang="en-US" dirty="0"/>
              <a:t>When we do write those passwords down, we often use post-in notes, scraps of paper, or un-encrypted documents</a:t>
            </a:r>
          </a:p>
          <a:p>
            <a:endParaRPr lang="en-US" dirty="0"/>
          </a:p>
          <a:p>
            <a:r>
              <a:rPr lang="en-US" dirty="0"/>
              <a:t>Lastly, individual usernames and passwords should NEVER be shared between users – it’s an unacceptable workaround!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9849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2017, the NIST acknowledged the obsolescence and even absurdity of most password policy when it released the initial version of Special Publication 800-63B </a:t>
            </a:r>
          </a:p>
          <a:p>
            <a:pPr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gone over this relatively long document and distilled the following items, which are relevant to your Organization.</a:t>
            </a:r>
          </a:p>
          <a:p>
            <a:pPr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</a:t>
            </a:r>
          </a:p>
          <a:p>
            <a:pPr fontAlgn="base"/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allow use of passphrases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(5.1.1.2): “Verifiers SHOULD permit subscriber-chosen memorized secrets at least 64 characters in length. All printing ASCII [RFC 20] characters as well as the space character SHOULD be acceptable in memorized secrets.”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allow the use of cut &amp; paste for passwords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(5.1.1.2): “Verifiers SHOULD permit claimants to use “paste” functionality when entering a memorized secret.”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favor users, not administrators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(6.1.3): “password policies should be user friendly and put the burden on the verifier”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enforce password length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(5.1.1.1) “Memorized secrets SHALL be at least 8 characters in length”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create a banned-list and compare passwords to known-bad passwords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(5.1.1.2): “compare the prospective secrets against a list that contains values known to be commonly-used, expected, or compromised”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enforce timeout for inactivity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(4.3.4): “Reauthentication of the subscriber SHALL be repeated following any period of inactivity lasting 15 minutes or longer”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allow users to see their passwords in plain text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(5.1.1.2): “offer an option to display the secret — rather than a series of dots or asterisks — until it is entered”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require numbers, special characters or enforce composition rules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(5.1.1.2): “Verifiers SHOULD NOT impose other composition rules (e.g., requiring mixtures of different character types or prohibiting consecutively repeated characters) for memorized secrets.”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use hints or questions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(5.1.1.2): “Memorized secret verifiers SHALL NOT permit the subscriber to store a “hint” that is accessible to an unauthenticated claimant. Verifiers SHALL NOT prompt subscribers to use specific types of information (e.g., “What was the name of your first pet?”)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enforce password aging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NIST Says (5.1.1.2): “Verifiers SHOULD NOT require memorized secrets to be changed arbitrarily (e.g., periodically). However, verifiers SHALL force a change if there is evidence of compromise of the authenticator.”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1174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it comes to authentication, there’s no better way to prevent brute-force attacks than deploying Two Factor Authentication (2FA)</a:t>
            </a:r>
          </a:p>
          <a:p>
            <a:endParaRPr lang="en-US" dirty="0"/>
          </a:p>
          <a:p>
            <a:r>
              <a:rPr lang="en-US" dirty="0"/>
              <a:t>2FA takes your username and a password, then makes sure you have something else as well, like receiving and replying to a text message, or a push-notification on an app.</a:t>
            </a:r>
          </a:p>
          <a:p>
            <a:endParaRPr lang="en-US" dirty="0"/>
          </a:p>
          <a:p>
            <a:r>
              <a:rPr lang="en-US" dirty="0"/>
              <a:t>A recent famous Ransomware incident could have been avoided merely by having 2FA in-place on the systems in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860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 sharing can be another big problem area. All too often, Organizations make file sharing difficult or inconvenient.</a:t>
            </a:r>
          </a:p>
          <a:p>
            <a:endParaRPr lang="en-US" dirty="0"/>
          </a:p>
          <a:p>
            <a:r>
              <a:rPr lang="en-US" dirty="0"/>
              <a:t>This is especially true where the remote worker and home office are concerned.</a:t>
            </a:r>
          </a:p>
          <a:p>
            <a:endParaRPr lang="en-US" dirty="0"/>
          </a:p>
          <a:p>
            <a:r>
              <a:rPr lang="en-US" dirty="0"/>
              <a:t>All too often, we see users leveraging Public Cloud like Dropbox or even emailing files to a personal account</a:t>
            </a:r>
          </a:p>
          <a:p>
            <a:endParaRPr lang="en-US" dirty="0"/>
          </a:p>
          <a:p>
            <a:r>
              <a:rPr lang="en-US" dirty="0"/>
              <a:t>At minimum, file shares should be permission-based to prevent Ransomware from propagating.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241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joining me today. In the next few minutes  I’m going to talk about some of Information Security issues facing Organizations today</a:t>
            </a:r>
          </a:p>
          <a:p>
            <a:endParaRPr lang="en-US" dirty="0"/>
          </a:p>
          <a:p>
            <a:r>
              <a:rPr lang="en-US" dirty="0"/>
              <a:t>We’ll go over the most significant issues first</a:t>
            </a:r>
          </a:p>
          <a:p>
            <a:endParaRPr lang="en-US" dirty="0"/>
          </a:p>
          <a:p>
            <a:r>
              <a:rPr lang="en-US" dirty="0"/>
              <a:t>Then I’m going to provide some meaningful suggestions for improvement using our TPR 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40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VMsources is a full-service MSP focusing on Infrastructure and Cloud Computing</a:t>
            </a:r>
          </a:p>
          <a:p>
            <a:endParaRPr lang="en-US" dirty="0"/>
          </a:p>
          <a:p>
            <a:r>
              <a:rPr lang="en-US" dirty="0"/>
              <a:t>That means we can help your IT team deploy or improve Digital Identity guidelines for your Organization.</a:t>
            </a:r>
          </a:p>
          <a:p>
            <a:endParaRPr lang="en-US" dirty="0"/>
          </a:p>
          <a:p>
            <a:r>
              <a:rPr lang="en-US" dirty="0"/>
              <a:t>We can help deploy 2FA, we can assist in improving Password Policy, and we can provide secure windows and non-windows file-sharing solutions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897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Network design and implementation is one of the weakest areas for many Organizations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0466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Broadcast Domains are unrelated to Active Directory entirely. In fact, they have nothing at all to do with authentication.</a:t>
            </a:r>
          </a:p>
          <a:p>
            <a:endParaRPr lang="en-US" dirty="0"/>
          </a:p>
          <a:p>
            <a:r>
              <a:rPr lang="en-US" dirty="0"/>
              <a:t>A Broadcast Domain is a single, contiguous network, where all of the hosts can talk to one and other freely. </a:t>
            </a:r>
          </a:p>
          <a:p>
            <a:endParaRPr lang="en-US" dirty="0"/>
          </a:p>
          <a:p>
            <a:r>
              <a:rPr lang="en-US" dirty="0"/>
              <a:t>We often use the terms “Network,” “Subnet,” and “VLAN,” interchangeably, when what we are really meaning is Broadcast Domain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Problem is: many Organizations deploy everything within a single Broadcast Domain.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allows Ransomware to spread without restriction to any other host on the Broadcast Domain for which it has or can brute-force credentials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9097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Network Segmentation is a universally recommended Best Practice to improve security</a:t>
            </a:r>
          </a:p>
          <a:p>
            <a:endParaRPr lang="en-US" dirty="0"/>
          </a:p>
          <a:p>
            <a:r>
              <a:rPr lang="en-US" dirty="0"/>
              <a:t>By dividing hosts up by category, and placing each category on an unique Broadcast Domain, we can control traffic with a Firewall</a:t>
            </a:r>
          </a:p>
          <a:p>
            <a:endParaRPr lang="en-US" dirty="0"/>
          </a:p>
          <a:p>
            <a:r>
              <a:rPr lang="en-US" dirty="0"/>
              <a:t>For example, if we place our Workstations on one Broadcast Domain, Our Servers on another and our Infrastructure on a third, we have made a vast improvement in security.</a:t>
            </a:r>
          </a:p>
          <a:p>
            <a:endParaRPr lang="en-US" dirty="0"/>
          </a:p>
          <a:p>
            <a:r>
              <a:rPr lang="en-US" dirty="0"/>
              <a:t>We can further improve that security by adding rules to permit only certain types of traffic between different Broadcast Domains.</a:t>
            </a:r>
          </a:p>
          <a:p>
            <a:endParaRPr lang="en-US" dirty="0"/>
          </a:p>
          <a:p>
            <a:r>
              <a:rPr lang="en-US" dirty="0"/>
              <a:t>For example, we might allow only management traffic to pass from the servers Broadcast Domain to the Infrastructure Broadcast Domain, eliminating access from our Workstations entirely.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42238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Organizations use NAT to direct certain types of traffic from the Internet to a Server.</a:t>
            </a:r>
          </a:p>
          <a:p>
            <a:endParaRPr lang="en-US" dirty="0"/>
          </a:p>
          <a:p>
            <a:r>
              <a:rPr lang="en-US" dirty="0"/>
              <a:t>This is a mistake, if that Server is on the same Broadcast Domain as other Servers</a:t>
            </a:r>
          </a:p>
          <a:p>
            <a:endParaRPr lang="en-US" dirty="0"/>
          </a:p>
          <a:p>
            <a:r>
              <a:rPr lang="en-US" dirty="0"/>
              <a:t>Applications identify themselves using “ports,” which are actually numeric identifiers built into the Envelope, also known as the Ethernet Frame’</a:t>
            </a:r>
          </a:p>
          <a:p>
            <a:endParaRPr lang="en-US" dirty="0"/>
          </a:p>
          <a:p>
            <a:r>
              <a:rPr lang="en-US" dirty="0"/>
              <a:t>If the application is a Web Browser, it usually identifies itself with ports 80 &amp; 443</a:t>
            </a:r>
          </a:p>
          <a:p>
            <a:endParaRPr lang="en-US" dirty="0"/>
          </a:p>
          <a:p>
            <a:r>
              <a:rPr lang="en-US" dirty="0"/>
              <a:t>Under normal circumstances, your Firewall will take that Web traffic and send it to the Web Server</a:t>
            </a:r>
          </a:p>
          <a:p>
            <a:endParaRPr lang="en-US" dirty="0"/>
          </a:p>
          <a:p>
            <a:r>
              <a:rPr lang="en-US" dirty="0"/>
              <a:t>Problem is: if a Hacker misuses port 80 or 443 by trying something other than Web Traffic, they may gain access to your systems.</a:t>
            </a:r>
          </a:p>
          <a:p>
            <a:endParaRPr lang="en-US" dirty="0"/>
          </a:p>
          <a:p>
            <a:r>
              <a:rPr lang="en-US" dirty="0"/>
              <a:t>Again, if those systems co-exist on the same Broadcast Domain as other servers, there are vulnerabilities.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6116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best-case scenario is one which includes a true DMZ</a:t>
            </a:r>
          </a:p>
          <a:p>
            <a:endParaRPr lang="en-US" dirty="0"/>
          </a:p>
          <a:p>
            <a:r>
              <a:rPr lang="en-US" dirty="0"/>
              <a:t>Any server that requires any exposure to the Internet should be in the DMZ</a:t>
            </a:r>
          </a:p>
          <a:p>
            <a:endParaRPr lang="en-US" dirty="0"/>
          </a:p>
          <a:p>
            <a:r>
              <a:rPr lang="en-US" dirty="0"/>
              <a:t>Not only are the connections from the Internet limited to the single Server which they are intended for, but DMZ Servers are not part of the Active Directory on purpose.</a:t>
            </a:r>
          </a:p>
          <a:p>
            <a:endParaRPr lang="en-US" dirty="0"/>
          </a:p>
          <a:p>
            <a:r>
              <a:rPr lang="en-US" dirty="0"/>
              <a:t>That way, there’s no information or cached credentials to compromise with scripts like Mimikatz</a:t>
            </a:r>
          </a:p>
          <a:p>
            <a:endParaRPr lang="en-US" dirty="0"/>
          </a:p>
          <a:p>
            <a:r>
              <a:rPr lang="en-US" dirty="0"/>
              <a:t>When the Servers in the DMZ get authorized traffic, they forward that traffic using </a:t>
            </a:r>
            <a:r>
              <a:rPr lang="en-US" dirty="0" err="1"/>
              <a:t>from:to</a:t>
            </a:r>
            <a:r>
              <a:rPr lang="en-US" dirty="0"/>
              <a:t> rules only to an authorized recipient.</a:t>
            </a:r>
          </a:p>
          <a:p>
            <a:endParaRPr lang="en-US" dirty="0"/>
          </a:p>
          <a:p>
            <a:r>
              <a:rPr lang="en-US" dirty="0"/>
              <a:t>In the event someone compromises a DMZ server, there should be no information to steal.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3022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Firewall should also include active rulesets</a:t>
            </a:r>
          </a:p>
          <a:p>
            <a:endParaRPr lang="en-US" dirty="0"/>
          </a:p>
          <a:p>
            <a:r>
              <a:rPr lang="en-US" dirty="0"/>
              <a:t>There are free and subscription-based lists available for almost every type of device</a:t>
            </a:r>
          </a:p>
          <a:p>
            <a:endParaRPr lang="en-US" dirty="0"/>
          </a:p>
          <a:p>
            <a:r>
              <a:rPr lang="en-US" dirty="0"/>
              <a:t>Geo-IP blocking is one of the most important. If you have no users in the Ukraine (for example), then block that traffic</a:t>
            </a:r>
          </a:p>
          <a:p>
            <a:endParaRPr lang="en-US" dirty="0"/>
          </a:p>
          <a:p>
            <a:r>
              <a:rPr lang="en-US" dirty="0"/>
              <a:t>DNS Blocking will prevent your users from browsing to known-bad websites</a:t>
            </a:r>
          </a:p>
          <a:p>
            <a:endParaRPr lang="en-US" dirty="0"/>
          </a:p>
          <a:p>
            <a:r>
              <a:rPr lang="en-US" dirty="0"/>
              <a:t>We prefer a Cloud Firewall called pfSense, but work with all types of Firewall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4370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important to remember that bad things are going to happen, no matter how well your Organization has prepared.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6165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important thing of all is being able to recover quickly when bad things do happen</a:t>
            </a:r>
          </a:p>
          <a:p>
            <a:endParaRPr lang="en-US" dirty="0"/>
          </a:p>
          <a:p>
            <a:r>
              <a:rPr lang="en-US" dirty="0"/>
              <a:t>and not allow your Organization to become the next headline news.</a:t>
            </a:r>
          </a:p>
          <a:p>
            <a:endParaRPr lang="en-US" dirty="0"/>
          </a:p>
          <a:p>
            <a:r>
              <a:rPr lang="en-US" dirty="0"/>
              <a:t>One key aspect of success is in setting the standards for recovery in advance:</a:t>
            </a:r>
          </a:p>
          <a:p>
            <a:endParaRPr lang="en-US" dirty="0"/>
          </a:p>
          <a:p>
            <a:r>
              <a:rPr lang="en-US" dirty="0"/>
              <a:t>The less downtime required, the more expensive the solution.</a:t>
            </a:r>
          </a:p>
          <a:p>
            <a:endParaRPr lang="en-US" dirty="0"/>
          </a:p>
          <a:p>
            <a:r>
              <a:rPr lang="en-US" dirty="0"/>
              <a:t>Organizations that deploy true Disaster Recovery as a Service, with replication to a live site can expect failover in 1-4 hours after declaring an event</a:t>
            </a:r>
          </a:p>
          <a:p>
            <a:endParaRPr lang="en-US" dirty="0"/>
          </a:p>
          <a:p>
            <a:r>
              <a:rPr lang="en-US" dirty="0"/>
              <a:t>Organizations that are protected by Immutable Backups can expect to fully recover in a much longer period of time, but usually less than 24 hours.</a:t>
            </a:r>
          </a:p>
          <a:p>
            <a:endParaRPr lang="en-US" dirty="0"/>
          </a:p>
          <a:p>
            <a:r>
              <a:rPr lang="en-US" dirty="0"/>
              <a:t>The reason is that Backups are compressed archives and take time to restore, whereas DRaaS replicas are ready to 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943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most important concepts regarding protection from Ransomware is Hardened Backups.</a:t>
            </a:r>
          </a:p>
          <a:p>
            <a:endParaRPr lang="en-US" dirty="0"/>
          </a:p>
          <a:p>
            <a:r>
              <a:rPr lang="en-US" dirty="0"/>
              <a:t>Many of the significant Ransomware events which resulted in extended outages were the result of sub-optimally deployed Backup technology.</a:t>
            </a:r>
          </a:p>
          <a:p>
            <a:endParaRPr lang="en-US" dirty="0"/>
          </a:p>
          <a:p>
            <a:r>
              <a:rPr lang="en-US" dirty="0"/>
              <a:t>One BIG mistake is leaving Organizational Backup and Infrastructure servers as members of your general-purpose  Active Directory Domain.</a:t>
            </a:r>
          </a:p>
          <a:p>
            <a:endParaRPr lang="en-US" dirty="0"/>
          </a:p>
          <a:p>
            <a:r>
              <a:rPr lang="en-US" dirty="0"/>
              <a:t>In the event that someone with administrative credentials imitates a Ransomware process, it will likely be able to encrypt Backups and even entire Infrastructure Systems.</a:t>
            </a:r>
          </a:p>
          <a:p>
            <a:endParaRPr lang="en-US" dirty="0"/>
          </a:p>
          <a:p>
            <a:r>
              <a:rPr lang="en-US" dirty="0"/>
              <a:t>The easy solution is to take all Backup and Infrastructure servers off the general-purpose AD Domain, instead using local authentication with strong credentials.</a:t>
            </a:r>
          </a:p>
          <a:p>
            <a:endParaRPr lang="en-US" dirty="0"/>
          </a:p>
          <a:p>
            <a:r>
              <a:rPr lang="en-US" dirty="0"/>
              <a:t>The best solution is to implement Immutable Backups whereby recent backup files are not changeable by anything, leaving your Organization with a viable state just before the event occurred.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800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primary challenges facing Organizations today are Ransomware, Theft, Identity Verification, Phishing and Business Continuity</a:t>
            </a:r>
          </a:p>
          <a:p>
            <a:endParaRPr lang="en-US" dirty="0"/>
          </a:p>
          <a:p>
            <a:r>
              <a:rPr lang="en-US" dirty="0"/>
              <a:t>The real challenge is keeping your systems online and minimizing disruptions, no matter what occurs!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2170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Disaster Recovery as a Service is a step beyond backups.</a:t>
            </a:r>
          </a:p>
          <a:p>
            <a:endParaRPr lang="en-US" dirty="0"/>
          </a:p>
          <a:p>
            <a:r>
              <a:rPr lang="en-US" dirty="0"/>
              <a:t>DRaaS maintains a current state of all the critical systems your Organization requires to operate at a site which is both geographically distant and connected to backbone Internet.</a:t>
            </a:r>
          </a:p>
          <a:p>
            <a:endParaRPr lang="en-US" dirty="0"/>
          </a:p>
          <a:p>
            <a:r>
              <a:rPr lang="en-US" dirty="0"/>
              <a:t>In specifying DRaaS parameters, it’s important to understand how far back it’s possible to turn the clock.</a:t>
            </a:r>
          </a:p>
          <a:p>
            <a:endParaRPr lang="en-US" dirty="0"/>
          </a:p>
          <a:p>
            <a:r>
              <a:rPr lang="en-US" dirty="0"/>
              <a:t>In other words, if Ransomware happens and your DRaaS plan only retains 8 hours of data, the oldest recent state of mission-critical systems may not be viable.</a:t>
            </a:r>
          </a:p>
          <a:p>
            <a:endParaRPr lang="en-US" dirty="0"/>
          </a:p>
          <a:p>
            <a:r>
              <a:rPr lang="en-US" dirty="0"/>
              <a:t>It’s also important to test your DRaaS provider. Most Organizations feel that an offline test is sufficient, where you power-on all DRaaS systems and test connectivity and performance.</a:t>
            </a:r>
          </a:p>
          <a:p>
            <a:endParaRPr lang="en-US" dirty="0"/>
          </a:p>
          <a:p>
            <a:r>
              <a:rPr lang="en-US" dirty="0"/>
              <a:t>The most selective Organizations require full DRaaS tests in production, where all users connect to the DRaaS site for up to a week.</a:t>
            </a:r>
          </a:p>
          <a:p>
            <a:endParaRPr lang="en-US" dirty="0"/>
          </a:p>
          <a:p>
            <a:r>
              <a:rPr lang="en-US" dirty="0"/>
              <a:t>Understand the costs of DRaaS Testing, many providers will charge exorbitant hourly rates when DRaaS systems are powered-on.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807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VMsources can help your Organization with a full-spectrum of Business Continuity requirements,</a:t>
            </a:r>
          </a:p>
          <a:p>
            <a:endParaRPr lang="en-US" dirty="0"/>
          </a:p>
          <a:p>
            <a:r>
              <a:rPr lang="en-US" dirty="0"/>
              <a:t>from hardening existing backup systems, to deploying Immutable Backups</a:t>
            </a:r>
          </a:p>
          <a:p>
            <a:endParaRPr lang="en-US" dirty="0"/>
          </a:p>
          <a:p>
            <a:r>
              <a:rPr lang="en-US" dirty="0"/>
              <a:t>Moreover, we can deploy true DRaaS for your Organization and then help guide you through the complexities of testing and failover.</a:t>
            </a:r>
          </a:p>
          <a:p>
            <a:endParaRPr lang="en-US" dirty="0"/>
          </a:p>
          <a:p>
            <a:r>
              <a:rPr lang="en-US" dirty="0"/>
              <a:t>Don’t be caught unprotected, make sure your Organization is prepared to recover quickly is and when events do occur.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0506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Training is the key to improving user habits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496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Hold mandatory live events to engage users and keep them informed.</a:t>
            </a:r>
          </a:p>
          <a:p>
            <a:endParaRPr lang="en-US" dirty="0"/>
          </a:p>
          <a:p>
            <a:r>
              <a:rPr lang="en-US" dirty="0"/>
              <a:t>Use team-building so that users want to “get onboard” and stomp-out bad behaviors.</a:t>
            </a:r>
          </a:p>
          <a:p>
            <a:endParaRPr lang="en-US" dirty="0"/>
          </a:p>
          <a:p>
            <a:r>
              <a:rPr lang="en-US" dirty="0"/>
              <a:t>Use positive reinforcement whenever possible to encourage users good behavior.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Because we all know what a drag Webinars can be, consider hosting live events as soon as possible, also allowing remote participants.</a:t>
            </a:r>
          </a:p>
          <a:p>
            <a:endParaRPr lang="en-US" dirty="0"/>
          </a:p>
          <a:p>
            <a:r>
              <a:rPr lang="en-US" dirty="0"/>
              <a:t>Use the in-person audience to get the ball rolling, and the remote participants will chime right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95455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target audience needs to be your entire organization, from the head Honcho’s right down to the Interns.</a:t>
            </a:r>
          </a:p>
          <a:p>
            <a:endParaRPr lang="en-US" dirty="0"/>
          </a:p>
          <a:p>
            <a:r>
              <a:rPr lang="en-US" dirty="0"/>
              <a:t>Thing is, having the Honcho’s in the audience will tell everyone: “This is important”.</a:t>
            </a:r>
          </a:p>
          <a:p>
            <a:endParaRPr lang="en-US" dirty="0"/>
          </a:p>
          <a:p>
            <a:r>
              <a:rPr lang="en-US" dirty="0"/>
              <a:t>Having the Techies in the room will help to confirm the presenters topics</a:t>
            </a:r>
          </a:p>
          <a:p>
            <a:endParaRPr lang="en-US" dirty="0"/>
          </a:p>
          <a:p>
            <a:r>
              <a:rPr lang="en-US" dirty="0"/>
              <a:t>And the team-building will bring them all together with memorable, visual 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1149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sample training agenda should include all the topics relevant to your Organization</a:t>
            </a:r>
          </a:p>
          <a:p>
            <a:endParaRPr lang="en-US" dirty="0"/>
          </a:p>
          <a:p>
            <a:r>
              <a:rPr lang="en-US" dirty="0"/>
              <a:t>Don’t go down rabbit holes and don’t cover topics which are only conceptually relevant.</a:t>
            </a:r>
          </a:p>
          <a:p>
            <a:endParaRPr lang="en-US" dirty="0"/>
          </a:p>
          <a:p>
            <a:r>
              <a:rPr lang="en-US" dirty="0"/>
              <a:t>Remember, we’re trying to accomplish a goal in 1-hour or so, without loosing the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74657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thing I’d like to give you is a Call to Action: why would someone choose the  Secure Cloud?</a:t>
            </a:r>
          </a:p>
          <a:p>
            <a:endParaRPr lang="en-US" dirty="0"/>
          </a:p>
          <a:p>
            <a:r>
              <a:rPr lang="en-US" dirty="0"/>
              <a:t>There are a TON of reasons that I am about to present, but here are the biggies:</a:t>
            </a:r>
          </a:p>
          <a:p>
            <a:endParaRPr lang="en-US" dirty="0"/>
          </a:p>
          <a:p>
            <a:r>
              <a:rPr lang="en-US" dirty="0"/>
              <a:t>This is a true VMware Certified vCloud with vSAN storage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 Secure Cloud is about half the cost of Amazon and other big clouds, 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Not only can you compare for yourself, but we’ll guarantee TCO and help control the cost of IT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We’ll also take care of all of the VMware dirty work that makes so many people anxious with worry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We’ll manage the migration process to the  Secure Cloud</a:t>
            </a:r>
          </a:p>
          <a:p>
            <a:pPr lvl="1"/>
            <a:r>
              <a:rPr lang="en-US" dirty="0"/>
              <a:t>We’ll make sure updates get applied</a:t>
            </a:r>
          </a:p>
          <a:p>
            <a:pPr lvl="1"/>
            <a:r>
              <a:rPr lang="en-US" dirty="0"/>
              <a:t>We’ll allow you to focus on your enterprise applications and leave the specialized VMware management to us!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654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constant challenges for on-site Compute is maintaining the appropriate Certification and auditing to Compliance Standards.</a:t>
            </a:r>
          </a:p>
          <a:p>
            <a:endParaRPr lang="en-US" dirty="0"/>
          </a:p>
          <a:p>
            <a:r>
              <a:rPr lang="en-US" dirty="0"/>
              <a:t>In the  Secure Cloud, you will never have to worry about standards or auditing again!</a:t>
            </a:r>
          </a:p>
          <a:p>
            <a:endParaRPr lang="en-US" dirty="0"/>
          </a:p>
          <a:p>
            <a:r>
              <a:rPr lang="en-US" dirty="0"/>
              <a:t>All of the relevant standards have been met, with logos and compliance certificates available for you to incorporate into management and investment reporting!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414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 Secure Cloud is the solution is the solution Enterprise has been waiting for!</a:t>
            </a:r>
          </a:p>
          <a:p>
            <a:endParaRPr lang="en-US" dirty="0"/>
          </a:p>
          <a:p>
            <a:r>
              <a:rPr lang="en-US" dirty="0"/>
              <a:t>Migrate away from on-premises Compute to a  Secure Cloud solution without sacrificing one iota of Security or Control.</a:t>
            </a:r>
          </a:p>
          <a:p>
            <a:endParaRPr lang="en-US" dirty="0"/>
          </a:p>
          <a:p>
            <a:r>
              <a:rPr lang="en-US" dirty="0"/>
              <a:t>The  Secure Cloud is the ideal vehicle to integrate legacy on-premises workloads with a Fully-Managed five nines Secure Cloud and Public Cloud workloads as well.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569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Reston Virginia (VA1) provides our US-EAST Compute Node</a:t>
            </a:r>
          </a:p>
          <a:p>
            <a:pPr lvl="1"/>
            <a:r>
              <a:rPr lang="en-US" dirty="0"/>
              <a:t>Highest Tier-4 Data Center Availability</a:t>
            </a:r>
          </a:p>
          <a:p>
            <a:pPr lvl="1"/>
            <a:r>
              <a:rPr lang="en-US" dirty="0"/>
              <a:t>45ms Latency to CONUS</a:t>
            </a:r>
          </a:p>
          <a:p>
            <a:pPr lvl="1"/>
            <a:r>
              <a:rPr lang="en-US" dirty="0"/>
              <a:t>Lower Latency to US-EAST</a:t>
            </a:r>
          </a:p>
          <a:p>
            <a:pPr lvl="1"/>
            <a:endParaRPr lang="en-US" dirty="0"/>
          </a:p>
          <a:p>
            <a:r>
              <a:rPr lang="en-US" dirty="0"/>
              <a:t>Santa Clara California (SV4) provides our US-WEST Compute Node</a:t>
            </a:r>
          </a:p>
          <a:p>
            <a:pPr lvl="1"/>
            <a:r>
              <a:rPr lang="en-US" dirty="0"/>
              <a:t>Highest Tier-4 Data Center Availability</a:t>
            </a:r>
          </a:p>
          <a:p>
            <a:pPr lvl="1"/>
            <a:r>
              <a:rPr lang="en-US" dirty="0"/>
              <a:t>45ms Latency to CONUS</a:t>
            </a:r>
          </a:p>
          <a:p>
            <a:pPr lvl="1"/>
            <a:r>
              <a:rPr lang="en-US" dirty="0"/>
              <a:t>Lower Latency to US-WEST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B965F-930B-BA4D-B451-D5A2AE10EC0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0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1984, Clara Peller asked: “Where’s the Beef?”</a:t>
            </a:r>
          </a:p>
          <a:p>
            <a:endParaRPr lang="en-US" dirty="0"/>
          </a:p>
          <a:p>
            <a:r>
              <a:rPr lang="en-US" dirty="0"/>
              <a:t>Today “the Beef” is your organization’s proprietary data and your employees work product.</a:t>
            </a:r>
          </a:p>
          <a:p>
            <a:endParaRPr lang="en-US" dirty="0"/>
          </a:p>
          <a:p>
            <a:r>
              <a:rPr lang="en-US" dirty="0"/>
              <a:t>In most Organizations , it’s very likely that “the Beef” is distributed across devices ranging from home PC’s to USB drives</a:t>
            </a:r>
          </a:p>
          <a:p>
            <a:endParaRPr lang="en-US" dirty="0"/>
          </a:p>
          <a:p>
            <a:r>
              <a:rPr lang="en-US" dirty="0"/>
              <a:t>And users are connecting to the Organization using a variety of methods, ranging from VPN to LogMeIn to Virtual Desktop Infrastructure</a:t>
            </a:r>
          </a:p>
          <a:p>
            <a:endParaRPr lang="en-US" dirty="0"/>
          </a:p>
          <a:p>
            <a:r>
              <a:rPr lang="en-US" dirty="0"/>
              <a:t>It’s important to understand where your Organizations proprietary data and work product are located </a:t>
            </a:r>
          </a:p>
          <a:p>
            <a:endParaRPr lang="en-US" dirty="0"/>
          </a:p>
          <a:p>
            <a:r>
              <a:rPr lang="en-US" dirty="0"/>
              <a:t>and how users are connecting to the Organization.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51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Bottom line, VMsources  Secure Cloud includes not only the availability you require, but the service you need. [CLICK]</a:t>
            </a:r>
          </a:p>
          <a:p>
            <a:endParaRPr lang="en-US" dirty="0"/>
          </a:p>
          <a:p>
            <a:pPr defTabSz="924458">
              <a:defRPr/>
            </a:pPr>
            <a:r>
              <a:rPr lang="en-US" dirty="0"/>
              <a:t>All Secure Cloud providers are good at meeting their SLAs and providing four nines uptime, but we go further. </a:t>
            </a:r>
            <a:r>
              <a:rPr lang="en-US" b="0" dirty="0"/>
              <a:t>[CLICK]</a:t>
            </a:r>
            <a:endParaRPr lang="en-US" dirty="0"/>
          </a:p>
          <a:p>
            <a:endParaRPr lang="en-US" dirty="0"/>
          </a:p>
          <a:p>
            <a:pPr defTabSz="924458">
              <a:defRPr/>
            </a:pPr>
            <a:r>
              <a:rPr lang="en-US" dirty="0"/>
              <a:t>From the moment you sign with VMsources Secure Cloud, we’ll help you plan your route to the cloud </a:t>
            </a:r>
            <a:r>
              <a:rPr lang="en-US" b="0" dirty="0"/>
              <a:t>[CLICK]</a:t>
            </a:r>
          </a:p>
          <a:p>
            <a:pPr defTabSz="924458">
              <a:defRPr/>
            </a:pPr>
            <a:endParaRPr lang="en-US" b="0" dirty="0"/>
          </a:p>
          <a:p>
            <a:pPr defTabSz="924458">
              <a:defRPr/>
            </a:pPr>
            <a:r>
              <a:rPr lang="en-US" dirty="0"/>
              <a:t>And for the lifetime of your services, VMsources does not cap the amount of support we’ll provide. </a:t>
            </a:r>
            <a:r>
              <a:rPr lang="en-US" b="0" dirty="0"/>
              <a:t>[CLICK]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241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VMsources is a customer-facing MSP specializing in Private Cloud, Infrastructure and Network.</a:t>
            </a:r>
          </a:p>
          <a:p>
            <a:endParaRPr lang="en-US" dirty="0"/>
          </a:p>
          <a:p>
            <a:r>
              <a:rPr lang="en-US" dirty="0"/>
              <a:t>We’re proud to bring the best technical guidance to the top of a traditional organizational structure.</a:t>
            </a:r>
          </a:p>
          <a:p>
            <a:endParaRPr lang="en-US" dirty="0"/>
          </a:p>
          <a:p>
            <a:r>
              <a:rPr lang="en-US" dirty="0"/>
              <a:t>Let us help keep your Organization secure and protected.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47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5508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48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069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Ransomware is on everyone's mind.</a:t>
            </a:r>
          </a:p>
          <a:p>
            <a:endParaRPr lang="en-US" dirty="0"/>
          </a:p>
          <a:p>
            <a:r>
              <a:rPr lang="en-US" dirty="0"/>
              <a:t>In the old days, Ransomware was deployed through email payloads.</a:t>
            </a:r>
          </a:p>
          <a:p>
            <a:endParaRPr lang="en-US" dirty="0"/>
          </a:p>
          <a:p>
            <a:r>
              <a:rPr lang="en-US" dirty="0"/>
              <a:t>Now it’s becoming more sophisticated as Hackers seek new vectors.</a:t>
            </a:r>
          </a:p>
          <a:p>
            <a:endParaRPr lang="en-US" dirty="0"/>
          </a:p>
          <a:p>
            <a:r>
              <a:rPr lang="en-US" dirty="0"/>
              <a:t>Recent Ransomware events, like the pipeline shutdown, were the result of brute-force password attacks against VPN connections and failure to segment networks.</a:t>
            </a:r>
          </a:p>
          <a:p>
            <a:endParaRPr lang="en-US" dirty="0"/>
          </a:p>
          <a:p>
            <a:r>
              <a:rPr lang="en-US" dirty="0"/>
              <a:t>This front-page event was entirely preventable simply by following the concepts and recommendations we are going to discuss today.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2467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Nowadays, Hackers don’t simply seek to encrypt files, they will also try to steal your data.</a:t>
            </a:r>
          </a:p>
          <a:p>
            <a:endParaRPr lang="en-US" dirty="0"/>
          </a:p>
          <a:p>
            <a:r>
              <a:rPr lang="en-US" dirty="0"/>
              <a:t>If they hit the jackpot, it’s likely they will demand a ransom, in order not to release your Organizations data!</a:t>
            </a:r>
          </a:p>
          <a:p>
            <a:endParaRPr lang="en-US" dirty="0"/>
          </a:p>
          <a:p>
            <a:r>
              <a:rPr lang="en-US" dirty="0"/>
              <a:t>Unfortunately, even if you pay the ransom, there’s no guarantee that the Hackers won’t keep coming back for more.</a:t>
            </a:r>
          </a:p>
          <a:p>
            <a:endParaRPr lang="en-US" dirty="0"/>
          </a:p>
          <a:p>
            <a:r>
              <a:rPr lang="en-US" dirty="0"/>
              <a:t>What’s worse, Hackers may use your data to compromise other individuals and Organizations you work with like: vendors, clients, agencies,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92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Identity is another BIG topic. Most people aren’t doing enough.</a:t>
            </a:r>
          </a:p>
          <a:p>
            <a:endParaRPr lang="en-US" dirty="0"/>
          </a:p>
          <a:p>
            <a:r>
              <a:rPr lang="en-US" dirty="0"/>
              <a:t>In fact, the majority of Organizations follow outdated and counterproductive Digital Identity guidelines.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898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all heard of phishing, some of us may have even been victims in one way or another.</a:t>
            </a:r>
          </a:p>
          <a:p>
            <a:endParaRPr lang="en-US" dirty="0"/>
          </a:p>
          <a:p>
            <a:r>
              <a:rPr lang="en-US" dirty="0"/>
              <a:t>Practically every day, we hear about someone not getting a paycheck or ACH being redirected all because of a fraudulent email request that looked perfectly legitimate.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846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Business Continuity is an issue all by itself.</a:t>
            </a:r>
          </a:p>
          <a:p>
            <a:endParaRPr lang="en-US" dirty="0"/>
          </a:p>
          <a:p>
            <a:r>
              <a:rPr lang="en-US" dirty="0"/>
              <a:t>Thing is: If you can recover quickly from any event, it remains an internal matter.</a:t>
            </a:r>
          </a:p>
          <a:p>
            <a:endParaRPr lang="en-US" dirty="0"/>
          </a:p>
          <a:p>
            <a:r>
              <a:rPr lang="en-US" dirty="0"/>
              <a:t>If your Organization is offline for a week, it becomes headline news.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066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anchor="ctr"/>
          <a:lstStyle>
            <a:lvl1pPr marL="0" indent="0" algn="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770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0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0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4104437" cy="735749"/>
          </a:xfrm>
        </p:spPr>
        <p:txBody>
          <a:bodyPr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36FA5D-088F-4BDE-ABD2-A640A8610900}"/>
              </a:ext>
            </a:extLst>
          </p:cNvPr>
          <p:cNvCxnSpPr/>
          <p:nvPr userDrawn="1"/>
        </p:nvCxnSpPr>
        <p:spPr>
          <a:xfrm>
            <a:off x="6096000" y="1319756"/>
            <a:ext cx="0" cy="4610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24806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6046600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</p:spTree>
    <p:extLst>
      <p:ext uri="{BB962C8B-B14F-4D97-AF65-F5344CB8AC3E}">
        <p14:creationId xmlns:p14="http://schemas.microsoft.com/office/powerpoint/2010/main" val="96692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E32044-EB31-456F-9AA7-4FE661F09D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210852"/>
            <a:ext cx="5472000" cy="38684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2210852"/>
            <a:ext cx="5472000" cy="38684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654025"/>
            <a:ext cx="54720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700" y="1654025"/>
            <a:ext cx="54593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0741169-0B8F-4C89-991B-D6D0142D5C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52911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3894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anchor="b"/>
          <a:lstStyle>
            <a:lvl1pPr algn="l">
              <a:defRPr sz="36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6" y="4962525"/>
            <a:ext cx="35717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© 2025, VMsources Group Inc.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3426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92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023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/>
            <a:r>
              <a:rPr lang="en-US" noProof="0"/>
              <a:t>Email or Social Media Handle</a:t>
            </a:r>
          </a:p>
        </p:txBody>
      </p:sp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of a cell phone&#10;&#10;Description generated with high confidence">
            <a:extLst>
              <a:ext uri="{FF2B5EF4-FFF2-40B4-BE49-F238E27FC236}">
                <a16:creationId xmlns:a16="http://schemas.microsoft.com/office/drawing/2014/main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7" y="915497"/>
            <a:ext cx="4666142" cy="4684105"/>
          </a:xfrm>
          <a:prstGeom prst="rect">
            <a:avLst/>
          </a:prstGeom>
        </p:spPr>
      </p:pic>
      <p:pic>
        <p:nvPicPr>
          <p:cNvPr id="9" name="Picture 8" descr="Screen of a cell phone&#10;&#10;Description generated with high confidence">
            <a:extLst>
              <a:ext uri="{FF2B5EF4-FFF2-40B4-BE49-F238E27FC236}">
                <a16:creationId xmlns:a16="http://schemas.microsoft.com/office/drawing/2014/main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29" y="915497"/>
            <a:ext cx="4666142" cy="4684105"/>
          </a:xfrm>
          <a:prstGeom prst="rect">
            <a:avLst/>
          </a:prstGeom>
        </p:spPr>
      </p:pic>
      <p:pic>
        <p:nvPicPr>
          <p:cNvPr id="10" name="Picture 9" descr="Screen of a cell phone&#10;&#10;Description generated with high confidence">
            <a:extLst>
              <a:ext uri="{FF2B5EF4-FFF2-40B4-BE49-F238E27FC236}">
                <a16:creationId xmlns:a16="http://schemas.microsoft.com/office/drawing/2014/main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51" y="915497"/>
            <a:ext cx="4666142" cy="4684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505" y="5752808"/>
            <a:ext cx="1980000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5505" y="5291099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177148" y="5752808"/>
            <a:ext cx="1980000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7148" y="5291099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699878" y="5752808"/>
            <a:ext cx="1980000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9878" y="5291099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4EB921-BD58-4C2E-BDD5-FC8D262982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51679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B44DE3-C599-4EA7-BFDA-4E39AE89FC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81301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10923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36271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310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186834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2" y="457200"/>
            <a:ext cx="5501126" cy="5411787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4181" y="457201"/>
            <a:ext cx="5504688" cy="54038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074400" y="6883401"/>
            <a:ext cx="1117600" cy="133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1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761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0200"/>
            <a:ext cx="10972801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1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74400" y="6883401"/>
            <a:ext cx="1117600" cy="133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06500"/>
            <a:ext cx="10972801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999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3714746"/>
            <a:ext cx="4416225" cy="2364591"/>
          </a:xfrm>
        </p:spPr>
        <p:txBody>
          <a:bodyPr anchor="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Subtitle, tagline or blurb can go here</a:t>
            </a:r>
          </a:p>
        </p:txBody>
      </p:sp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3"/>
            <a:ext cx="5472000" cy="412431"/>
          </a:xfrm>
        </p:spPr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3613424"/>
            <a:ext cx="3974900" cy="24659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Emphasized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4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Single line of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© 2025, VMsources Group Inc. All Rights Reserved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8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8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Copyright © 2025, VMsources Group Inc. All Rights Reserved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8ABB9-4A6A-4D58-881C-67EE4E10D0A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362" y="6358508"/>
            <a:ext cx="420000" cy="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2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50" r:id="rId13"/>
    <p:sldLayoutId id="2147483652" r:id="rId14"/>
    <p:sldLayoutId id="2147483653" r:id="rId15"/>
    <p:sldLayoutId id="2147483668" r:id="rId16"/>
    <p:sldLayoutId id="2147483669" r:id="rId17"/>
    <p:sldLayoutId id="2147483671" r:id="rId18"/>
    <p:sldLayoutId id="2147483672" r:id="rId19"/>
    <p:sldLayoutId id="2147483654" r:id="rId20"/>
    <p:sldLayoutId id="2147483678" r:id="rId21"/>
    <p:sldLayoutId id="2147483655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9" r:id="rId28"/>
    <p:sldLayoutId id="2147483680" r:id="rId29"/>
    <p:sldLayoutId id="2147483683" r:id="rId30"/>
    <p:sldLayoutId id="2147483688" r:id="rId31"/>
    <p:sldLayoutId id="2147483689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s.nist.gov/800-63-3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s.nist.gov/800-63-3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s.nist.gov/800-63-3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calculator.s3.amazonaws.com/index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veeam.com/wp-compliance-assessment-report-cohasset.html" TargetMode="Externa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wm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pages.nist.gov/800-63-3/" TargetMode="Externa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eeam.com/wp-compliance-assessment-report-cohasset.html" TargetMode="Externa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g"/><Relationship Id="rId7" Type="http://schemas.openxmlformats.org/officeDocument/2006/relationships/image" Target="../media/image85.svg"/><Relationship Id="rId12" Type="http://schemas.openxmlformats.org/officeDocument/2006/relationships/hyperlink" Target="https://www.fabrikam.com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s.nist.gov/800-63-3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wo young girls looking at a laptop screen">
            <a:extLst>
              <a:ext uri="{FF2B5EF4-FFF2-40B4-BE49-F238E27FC236}">
                <a16:creationId xmlns:a16="http://schemas.microsoft.com/office/drawing/2014/main" id="{F05D089D-7A15-41BC-B971-911CC28C4A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7962" y="0"/>
            <a:ext cx="4308953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0152F-4BDD-EA4D-B3D1-E9A87974CFC0}"/>
              </a:ext>
            </a:extLst>
          </p:cNvPr>
          <p:cNvSpPr txBox="1"/>
          <p:nvPr/>
        </p:nvSpPr>
        <p:spPr bwMode="gray">
          <a:xfrm>
            <a:off x="6433190" y="2567842"/>
            <a:ext cx="324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noProof="1">
                <a:gradFill>
                  <a:gsLst>
                    <a:gs pos="0">
                      <a:schemeClr val="accent1"/>
                    </a:gs>
                    <a:gs pos="513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</a:rPr>
              <a:t>VMsources Group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n-US" spc="0" dirty="0"/>
              <a:t>Intelligent</a:t>
            </a:r>
            <a:br>
              <a:rPr lang="en-US" spc="0" dirty="0"/>
            </a:br>
            <a:r>
              <a:rPr lang="en-US" spc="0" dirty="0"/>
              <a:t>Information Security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39896" y="4876800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475956" y="4962525"/>
            <a:ext cx="3795386" cy="1219200"/>
          </a:xfrm>
        </p:spPr>
        <p:txBody>
          <a:bodyPr/>
          <a:lstStyle/>
          <a:p>
            <a:r>
              <a:rPr lang="en-US" dirty="0"/>
              <a:t>A Comprehensive Approach to security for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941958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12C97-3447-45A1-B3EC-43F36B654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Staying Safe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E6B03-7890-4F4B-8EEF-6E15A2CDF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1" y="1728000"/>
            <a:ext cx="11339312" cy="435133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Use MFA to prevent false logins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Comply with the 3-2-1 Rule</a:t>
            </a:r>
          </a:p>
          <a:p>
            <a:pPr marL="619125" lvl="1" indent="-342900">
              <a:buFont typeface="+mj-lt"/>
              <a:buAutoNum type="arabicPeriod"/>
            </a:pPr>
            <a:r>
              <a:rPr lang="en-US" dirty="0"/>
              <a:t>Three copies of backups</a:t>
            </a:r>
          </a:p>
          <a:p>
            <a:pPr marL="619125" lvl="1" indent="-342900">
              <a:buFont typeface="+mj-lt"/>
              <a:buAutoNum type="arabicPeriod"/>
            </a:pPr>
            <a:r>
              <a:rPr lang="en-US" dirty="0"/>
              <a:t>On at least two different destinations</a:t>
            </a:r>
          </a:p>
          <a:p>
            <a:pPr marL="619125" lvl="1" indent="-342900">
              <a:buFont typeface="+mj-lt"/>
              <a:buAutoNum type="arabicPeriod"/>
            </a:pPr>
            <a:r>
              <a:rPr lang="en-US" dirty="0"/>
              <a:t>At least one copy is remote or in the Cloud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Verify passwords, especially local device and service passwords</a:t>
            </a:r>
          </a:p>
          <a:p>
            <a:pPr marL="619125" lvl="1" indent="-342900">
              <a:buFont typeface="+mj-lt"/>
              <a:buAutoNum type="arabicPeriod"/>
            </a:pPr>
            <a:r>
              <a:rPr lang="en-US" dirty="0"/>
              <a:t>Comply with: </a:t>
            </a:r>
            <a:r>
              <a:rPr lang="en-US" dirty="0">
                <a:hlinkClick r:id="rId3"/>
              </a:rPr>
              <a:t>NIST Digital Identity Guidelines 800-63-3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Endpoint protection</a:t>
            </a:r>
          </a:p>
          <a:p>
            <a:pPr marL="619125" lvl="1" indent="-342900">
              <a:buFont typeface="+mj-lt"/>
              <a:buAutoNum type="arabicPeriod"/>
            </a:pPr>
            <a:r>
              <a:rPr lang="en-US" dirty="0"/>
              <a:t>We recommend Microsoft Defender Endpoint at minimum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8C492-0004-4FCC-924F-C003647326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1221-91E1-4863-8E9F-BB70B3ABFDF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A Simple, affordable Protection plan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F51665-42D3-454A-AB31-42938F95F9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94546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66C0-3AE2-457F-81AA-3FA5683EA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6" y="2377000"/>
            <a:ext cx="10618139" cy="2387600"/>
          </a:xfrm>
        </p:spPr>
        <p:txBody>
          <a:bodyPr/>
          <a:lstStyle/>
          <a:p>
            <a:r>
              <a:rPr lang="en-US" sz="4000" spc="0" dirty="0"/>
              <a:t>Intelligent Information Security -- PRT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46838-42F4-4A84-97B1-AD7C89686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Prevention, Remediation,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84016-9BEB-4A90-9761-881C91130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5B823-DD1B-414F-9DBB-9B89E8B33019}"/>
              </a:ext>
            </a:extLst>
          </p:cNvPr>
          <p:cNvSpPr/>
          <p:nvPr/>
        </p:nvSpPr>
        <p:spPr>
          <a:xfrm>
            <a:off x="1671099" y="2673138"/>
            <a:ext cx="9166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“Insanity is doing the same thing over and over and expecting different results.”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	-Albert Einstein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D0C27-C1CC-47C9-B419-302685C195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69535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D1F8E-48FE-488B-A9FF-5984CD8E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TPR – The foundations of Business Continuity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DB5E6-B409-4DC6-A6BD-4CDB7349C1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There is an opportunity for success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1073E4-F5B8-41C9-BC20-6329036B5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4538" y="2742530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4084BC5-2173-45D5-9E56-563C563D35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BD2CC2-A27F-456D-8D6B-3CFE314DB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447749" y="4487863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E306DD9-7B8A-4C24-A2E4-926B6BF6C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1749" y="4637930"/>
            <a:ext cx="1980000" cy="887797"/>
          </a:xfrm>
        </p:spPr>
        <p:txBody>
          <a:bodyPr/>
          <a:lstStyle/>
          <a:p>
            <a:r>
              <a:rPr lang="en-US" dirty="0"/>
              <a:t>Educate your users and continually test their awareness to emerging threats using SET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8D1D98-5389-456F-97BB-E9A6B2DEE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44287" y="2742530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EB121FC-C0E3-46F5-8451-FEBDE3886C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Prevention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E2A3AC-B89F-458B-A103-9681AD901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27498" y="4487863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8D751D2-CF20-41EC-9EC0-FE072FB970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1498" y="4637930"/>
            <a:ext cx="1980000" cy="887785"/>
          </a:xfrm>
        </p:spPr>
        <p:txBody>
          <a:bodyPr/>
          <a:lstStyle/>
          <a:p>
            <a:r>
              <a:rPr lang="en-US" dirty="0"/>
              <a:t>Actively use technology you already own to avoid Ransomware and data exfiltration/theft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564942-0718-48BF-9A1F-9EC35051A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100" y="2742530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Graphic 39" descr="Repeat" title="Placeholder Icon">
            <a:extLst>
              <a:ext uri="{FF2B5EF4-FFF2-40B4-BE49-F238E27FC236}">
                <a16:creationId xmlns:a16="http://schemas.microsoft.com/office/drawing/2014/main" id="{1CFBED44-D32C-4E5C-A5EC-2E34E1BF2F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6311" y="3038741"/>
            <a:ext cx="522000" cy="522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88242-F2AD-4512-B0A1-DB6CCA2AC2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Remediation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94E1CA-0600-4970-93CD-9FB5EC22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07247" y="4487863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854B138-BB2C-4433-AB1E-94E987A3E6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1247" y="4637930"/>
            <a:ext cx="1980000" cy="887781"/>
          </a:xfrm>
        </p:spPr>
        <p:txBody>
          <a:bodyPr/>
          <a:lstStyle/>
          <a:p>
            <a:r>
              <a:rPr lang="en-US" dirty="0"/>
              <a:t>Be able to recover quickly and quietly when Ransomware happens and other losses occur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498C9-E1DA-42F3-BFAC-49037F6A5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AD7AF-A709-4B0C-9338-73376999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r="20274"/>
          <a:stretch/>
        </p:blipFill>
        <p:spPr>
          <a:xfrm>
            <a:off x="2787926" y="2887317"/>
            <a:ext cx="869674" cy="841813"/>
          </a:xfrm>
          <a:prstGeom prst="rect">
            <a:avLst/>
          </a:prstGeom>
        </p:spPr>
      </p:pic>
      <p:pic>
        <p:nvPicPr>
          <p:cNvPr id="27" name="Picture 45" descr="ICON_Firewall_Q308">
            <a:extLst>
              <a:ext uri="{FF2B5EF4-FFF2-40B4-BE49-F238E27FC236}">
                <a16:creationId xmlns:a16="http://schemas.microsoft.com/office/drawing/2014/main" id="{F57BBE89-B511-4382-86E3-37CEAA6C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1378" y="2771371"/>
            <a:ext cx="1035674" cy="9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308E6E-0D28-422B-A220-F4E32D6F2C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9488"/>
          <a:stretch/>
        </p:blipFill>
        <p:spPr>
          <a:xfrm>
            <a:off x="8540142" y="2900968"/>
            <a:ext cx="874337" cy="82816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DF28E-C045-4DCD-B837-F467EDF016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371541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46599-0637-420A-A05D-B1E6CA903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successful - Know who’s on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6141E-E0DC-47DF-8A1D-4BF228280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5369032" cy="4351338"/>
          </a:xfrm>
        </p:spPr>
        <p:txBody>
          <a:bodyPr/>
          <a:lstStyle/>
          <a:p>
            <a:r>
              <a:rPr lang="en-US" dirty="0"/>
              <a:t>Perform Social Engineering Toolkit (SET) tests</a:t>
            </a:r>
          </a:p>
          <a:p>
            <a:r>
              <a:rPr lang="en-US" dirty="0"/>
              <a:t>Do Network Penetration Testing</a:t>
            </a:r>
          </a:p>
          <a:p>
            <a:r>
              <a:rPr lang="en-US" dirty="0"/>
              <a:t>Use Network Segmentation</a:t>
            </a:r>
          </a:p>
          <a:p>
            <a:r>
              <a:rPr lang="en-US" dirty="0"/>
              <a:t>Deploy policies based on current guidelines</a:t>
            </a:r>
          </a:p>
          <a:p>
            <a:r>
              <a:rPr lang="en-US" dirty="0"/>
              <a:t>Require 2FA</a:t>
            </a:r>
          </a:p>
          <a:p>
            <a:r>
              <a:rPr lang="en-US" dirty="0"/>
              <a:t>Implement a true DMZ</a:t>
            </a:r>
          </a:p>
          <a:p>
            <a:r>
              <a:rPr lang="en-US" dirty="0"/>
              <a:t>Use best-of-breed Endpoint Protection</a:t>
            </a:r>
          </a:p>
          <a:p>
            <a:r>
              <a:rPr lang="en-US" dirty="0"/>
              <a:t>Keep firmware up-to-date</a:t>
            </a:r>
          </a:p>
          <a:p>
            <a:r>
              <a:rPr lang="en-US" dirty="0"/>
              <a:t>Train your users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A4E94-2271-42C9-9EF1-C1AFDB53BE7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Understanding all the components is the key to preventing incidents</a:t>
            </a:r>
          </a:p>
        </p:txBody>
      </p:sp>
      <p:pic>
        <p:nvPicPr>
          <p:cNvPr id="4" name="Abbott-And-Costello-Whos-On-First-HDwww.savevid.com">
            <a:hlinkClick r:id="" action="ppaction://media"/>
            <a:extLst>
              <a:ext uri="{FF2B5EF4-FFF2-40B4-BE49-F238E27FC236}">
                <a16:creationId xmlns:a16="http://schemas.microsoft.com/office/drawing/2014/main" id="{50C42C93-F64C-4727-9F2B-B70E31536C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2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7829" y="1982776"/>
            <a:ext cx="5823484" cy="327571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B7E97-EE15-4FB2-93BB-A905E3494A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8EE91-6DC6-43C7-831B-6D1D26769B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4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4EE85A1-B61C-4F36-8BC9-0814F9D5C6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" b="6806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96B759-816B-4E0D-AFCD-339BBD043049}"/>
              </a:ext>
            </a:extLst>
          </p:cNvPr>
          <p:cNvSpPr/>
          <p:nvPr/>
        </p:nvSpPr>
        <p:spPr>
          <a:xfrm>
            <a:off x="556591" y="4094922"/>
            <a:ext cx="6543924" cy="135172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54993A-6A53-494D-9527-F61B0F1F19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5B65E70-9751-48DF-82F9-50C5C9E5AF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Active measures to improve 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FDC80-69EE-4C2A-8A9E-E9B69DA8F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F8C33-3FA0-48AF-B551-CBFEA1DC2C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3020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7855E-C9EE-418F-9F2C-CECFA7034D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Identity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67408-208D-4B13-9554-71AA58C49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Smart and logical policies for your users</a:t>
            </a:r>
          </a:p>
        </p:txBody>
      </p:sp>
    </p:spTree>
    <p:extLst>
      <p:ext uri="{BB962C8B-B14F-4D97-AF65-F5344CB8AC3E}">
        <p14:creationId xmlns:p14="http://schemas.microsoft.com/office/powerpoint/2010/main" val="1959629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1F51-9E11-4D35-9FBF-585A44EC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There's more to Password Policy than you think!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23BFF-2275-4026-919D-538B895D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7231070" cy="4351338"/>
          </a:xfrm>
        </p:spPr>
        <p:txBody>
          <a:bodyPr/>
          <a:lstStyle/>
          <a:p>
            <a:r>
              <a:rPr lang="en-US" dirty="0"/>
              <a:t>Use intelligent password policy</a:t>
            </a:r>
          </a:p>
          <a:p>
            <a:pPr lvl="1" fontAlgn="base"/>
            <a:r>
              <a:rPr lang="en-US" dirty="0"/>
              <a:t>Most password policy is based on dogma, and some is counter-productive</a:t>
            </a:r>
          </a:p>
          <a:p>
            <a:pPr lvl="1" fontAlgn="base"/>
            <a:r>
              <a:rPr lang="en-US" dirty="0"/>
              <a:t>How many users have written down their password in plaintext (on a Post-it even!)</a:t>
            </a:r>
          </a:p>
          <a:p>
            <a:pPr lvl="1" fontAlgn="base"/>
            <a:r>
              <a:rPr lang="en-US" dirty="0"/>
              <a:t>How many people store sensitive information (passwords) in un-encrypted documents (*.docx, *.xlsx)</a:t>
            </a:r>
          </a:p>
          <a:p>
            <a:pPr lvl="1" fontAlgn="base"/>
            <a:r>
              <a:rPr lang="en-US" dirty="0"/>
              <a:t>How often are passwords shared by users on your Organization (“Hey, Bob, login as me with the password 1234Mainstreet#!”)</a:t>
            </a:r>
          </a:p>
          <a:p>
            <a:pPr marL="2667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21D4D-C343-434E-9A48-D02EDF249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BE319-A9BC-4896-8208-85EEC4A3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36" y="1728000"/>
            <a:ext cx="3408750" cy="2272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E0858-2942-4792-A379-4783F00421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76551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1F51-9E11-4D35-9FBF-585A44EC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NIST Digital Identity Guidelines </a:t>
            </a:r>
            <a:r>
              <a:rPr lang="en-US" dirty="0">
                <a:hlinkClick r:id="rId3"/>
              </a:rPr>
              <a:t>800-63-3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23BFF-2275-4026-919D-538B895D22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fontAlgn="base"/>
            <a:r>
              <a:rPr lang="en-US" b="1" dirty="0"/>
              <a:t>DO allow use of passphrases</a:t>
            </a:r>
            <a:endParaRPr lang="en-US" dirty="0"/>
          </a:p>
          <a:p>
            <a:pPr fontAlgn="base"/>
            <a:r>
              <a:rPr lang="en-US" b="1" dirty="0"/>
              <a:t>DO allow the use of cut &amp; paste for passwords</a:t>
            </a:r>
            <a:endParaRPr lang="en-US" dirty="0"/>
          </a:p>
          <a:p>
            <a:pPr fontAlgn="base"/>
            <a:r>
              <a:rPr lang="en-US" b="1" dirty="0"/>
              <a:t>DO favor users, not administrators</a:t>
            </a:r>
            <a:endParaRPr lang="en-US" dirty="0"/>
          </a:p>
          <a:p>
            <a:pPr fontAlgn="base"/>
            <a:r>
              <a:rPr lang="en-US" b="1" dirty="0"/>
              <a:t>DO enforce password length</a:t>
            </a:r>
            <a:endParaRPr lang="en-US" dirty="0"/>
          </a:p>
          <a:p>
            <a:pPr fontAlgn="base"/>
            <a:r>
              <a:rPr lang="en-US" b="1" dirty="0"/>
              <a:t>DO create a banned-list and compare passwords to known-bad passwords</a:t>
            </a:r>
            <a:endParaRPr lang="en-US" dirty="0"/>
          </a:p>
          <a:p>
            <a:pPr fontAlgn="base"/>
            <a:r>
              <a:rPr lang="en-US" b="1" dirty="0"/>
              <a:t>DO enforce timeout for inactivity</a:t>
            </a:r>
            <a:endParaRPr lang="en-US" dirty="0"/>
          </a:p>
          <a:p>
            <a:pPr fontAlgn="base"/>
            <a:r>
              <a:rPr lang="en-US" b="1" dirty="0"/>
              <a:t>DO allow users to see their passwords in plain text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C92DE0-A89C-4DF6-B94E-424A0ACC8D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fontAlgn="base"/>
            <a:r>
              <a:rPr lang="en-US" b="1" dirty="0"/>
              <a:t>DO NOT require numbers, special characters or enforce composition rules</a:t>
            </a:r>
            <a:endParaRPr lang="en-US" dirty="0"/>
          </a:p>
          <a:p>
            <a:pPr fontAlgn="base"/>
            <a:r>
              <a:rPr lang="en-US" b="1" dirty="0"/>
              <a:t>DO NOT use hints or questions</a:t>
            </a:r>
            <a:endParaRPr lang="en-US" dirty="0"/>
          </a:p>
          <a:p>
            <a:pPr fontAlgn="base"/>
            <a:r>
              <a:rPr lang="en-US" b="1" dirty="0"/>
              <a:t>DO NOT enforce password aging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21D4D-C343-434E-9A48-D02EDF249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740773-3FB4-4292-B77C-478AFC3CB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DO’s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109AEE-B34A-483E-94CA-2770436A2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 DO NOT’s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3D57B-89B3-40A2-8EE0-0278EB54E4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59203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34D65-734F-4944-8E42-C5B0284D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 two-factor Authentication (2FA)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E66C7-899B-4E46-983B-F2B62BE00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5664000" cy="4351338"/>
          </a:xfrm>
        </p:spPr>
        <p:txBody>
          <a:bodyPr/>
          <a:lstStyle/>
          <a:p>
            <a:r>
              <a:rPr lang="en-US" dirty="0"/>
              <a:t>2FA helps to make sure only authorized users access sensitive data</a:t>
            </a:r>
          </a:p>
          <a:p>
            <a:pPr lvl="1"/>
            <a:r>
              <a:rPr lang="en-US" dirty="0"/>
              <a:t>The addition of phone, SMS, or other second-factor drastically reduces the possibility of unauthorized access</a:t>
            </a:r>
          </a:p>
          <a:p>
            <a:r>
              <a:rPr lang="en-US" dirty="0"/>
              <a:t>2FA is the standard in improving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8B90F-1ACB-4D7B-8958-3B301058E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303B2-1E39-4FB3-BD7A-0FACE3B7F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1883465"/>
            <a:ext cx="4769652" cy="317976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45625-A85E-4F0A-9331-6F0F7E31F4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011151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9951-FFB9-4882-A0C3-A0A7C1A5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8791E-F70E-492D-B360-A93D0B775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6763930" cy="4351338"/>
          </a:xfrm>
        </p:spPr>
        <p:txBody>
          <a:bodyPr/>
          <a:lstStyle/>
          <a:p>
            <a:r>
              <a:rPr lang="en-US" dirty="0"/>
              <a:t>Windows file servers should be permissions-based</a:t>
            </a:r>
          </a:p>
          <a:p>
            <a:pPr lvl="1"/>
            <a:r>
              <a:rPr lang="en-US" dirty="0"/>
              <a:t>Each user entitles to only certain files based on Active Directory</a:t>
            </a:r>
          </a:p>
          <a:p>
            <a:r>
              <a:rPr lang="en-US" dirty="0"/>
              <a:t>Avoid users leveraging Public Cloud services or email to transfer files from ‘work” to personal computer resources </a:t>
            </a:r>
          </a:p>
          <a:p>
            <a:r>
              <a:rPr lang="en-US" dirty="0"/>
              <a:t>Users data MUST be readily available or users will circumvent normal security procedures with USB Drives, email or Public Cloud file sharing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DAED9-4DCD-4179-B6BD-AE14F3A8E2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031D3-53A0-465D-8262-BE9B3DC017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Needs to be usable and secure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FA7AE-D2CC-4BA3-89B7-F6F1DD99F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43" y="1008000"/>
            <a:ext cx="4611757" cy="461175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13BE46-A9C9-4282-A809-03ED29EAC8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49063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FB002-C03B-4D77-957F-C36F9AB7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421A9-EA75-41A0-B478-58850C9B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Challenges</a:t>
            </a:r>
          </a:p>
          <a:p>
            <a:r>
              <a:rPr lang="en-US" dirty="0"/>
              <a:t>“Where's the Beef?”</a:t>
            </a:r>
          </a:p>
          <a:p>
            <a:r>
              <a:rPr lang="en-US" dirty="0"/>
              <a:t>Identify the Challenges</a:t>
            </a:r>
          </a:p>
          <a:p>
            <a:r>
              <a:rPr lang="en-US" dirty="0"/>
              <a:t>Intelligent Information Security: Prevention, Remediation, Training (PRT)</a:t>
            </a:r>
          </a:p>
          <a:p>
            <a:pPr lvl="1"/>
            <a:r>
              <a:rPr lang="en-US" b="1" dirty="0"/>
              <a:t>Prevention</a:t>
            </a:r>
            <a:r>
              <a:rPr lang="en-US" dirty="0"/>
              <a:t> – Preventing issues before they happen , utilizing active technologies to stop hackers before they hit gold</a:t>
            </a:r>
          </a:p>
          <a:p>
            <a:pPr lvl="1"/>
            <a:r>
              <a:rPr lang="en-US" b="1" dirty="0"/>
              <a:t>Remediation</a:t>
            </a:r>
            <a:r>
              <a:rPr lang="en-US" dirty="0"/>
              <a:t> -- Being able to recover quickly &amp; quietly when events do happen</a:t>
            </a:r>
          </a:p>
          <a:p>
            <a:pPr lvl="1"/>
            <a:r>
              <a:rPr lang="en-US" b="1" dirty="0"/>
              <a:t>Training</a:t>
            </a:r>
            <a:r>
              <a:rPr lang="en-US" dirty="0"/>
              <a:t> – Educating users to avoid malware</a:t>
            </a:r>
          </a:p>
          <a:p>
            <a:r>
              <a:rPr lang="en-US" dirty="0"/>
              <a:t>Secure Cloud Computing</a:t>
            </a:r>
          </a:p>
          <a:p>
            <a:pPr lvl="1"/>
            <a:r>
              <a:rPr lang="en-US" dirty="0"/>
              <a:t>VMsources Secure Multicloud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6B14C-0CCC-41D4-A19C-051B44DFE7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7E1C0-6D67-4260-933E-2AB75A23A5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31059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776B-66B9-4FE2-A183-7BC3A116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VMsources MSP and Consulting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61A7A-540B-4AAC-AC45-81A1408E9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VMsources can assist in the deployment and adoption of 2FA for your Organization</a:t>
            </a:r>
          </a:p>
          <a:p>
            <a:r>
              <a:rPr lang="en-US" dirty="0"/>
              <a:t>VMsources can assist with updating Active Directory Password and Security Policy</a:t>
            </a:r>
          </a:p>
          <a:p>
            <a:pPr lvl="1"/>
            <a:r>
              <a:rPr lang="en-US" dirty="0"/>
              <a:t>NIST Recommendations based on </a:t>
            </a:r>
            <a:r>
              <a:rPr lang="en-US" dirty="0">
                <a:hlinkClick r:id="rId3"/>
              </a:rPr>
              <a:t>NIST Digital Identity Guidelines 800-63-3</a:t>
            </a:r>
            <a:endParaRPr lang="en-US" dirty="0"/>
          </a:p>
          <a:p>
            <a:pPr lvl="1"/>
            <a:r>
              <a:rPr lang="en-US" dirty="0"/>
              <a:t>Group Policy and Security Policy to inhibit Ransomware</a:t>
            </a:r>
          </a:p>
          <a:p>
            <a:r>
              <a:rPr lang="en-US" dirty="0"/>
              <a:t>VMsources can help to deploy and validate permissions-based file-shares and file sharing</a:t>
            </a:r>
          </a:p>
          <a:p>
            <a:r>
              <a:rPr lang="en-US" dirty="0"/>
              <a:t>VMsources can deploy secure Linux-based filesharing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C14E3-1E45-4768-B326-D772585F2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3A537E-E195-4D9F-82B8-9A44C7309D8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What VMsources can do for your Organization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D71DB-E5C6-4427-A507-2231F1F3D3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764784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1A03D-220A-4C2D-8D8B-2B02B024B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DEF9B-DA1E-4B99-A4DC-AEE9F8FCC2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Network segmentation and firewalling means Security</a:t>
            </a:r>
          </a:p>
        </p:txBody>
      </p:sp>
    </p:spTree>
    <p:extLst>
      <p:ext uri="{BB962C8B-B14F-4D97-AF65-F5344CB8AC3E}">
        <p14:creationId xmlns:p14="http://schemas.microsoft.com/office/powerpoint/2010/main" val="3173678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23F0-2364-4882-B3D0-184BAFCB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a Broadcast Domain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0DBBC-BE13-4AB3-B493-13FEDB78F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620477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Broadcast Domains are unrelated to Active Directory</a:t>
            </a:r>
          </a:p>
          <a:p>
            <a:r>
              <a:rPr lang="en-US" dirty="0"/>
              <a:t>People often use the terms: “Network,” “Subnet,” “VLAN” interchangeably to refer to the concept of Broadcast Domain</a:t>
            </a:r>
          </a:p>
          <a:p>
            <a:r>
              <a:rPr lang="en-US" dirty="0"/>
              <a:t>Refer to a contiguous Network Segment where all hosts can “talk” to each other without restriction</a:t>
            </a:r>
          </a:p>
          <a:p>
            <a:r>
              <a:rPr lang="en-US" dirty="0"/>
              <a:t>Within a Broadcast Domain, Malware, Ransomware and Exploits can spread easily</a:t>
            </a:r>
          </a:p>
          <a:p>
            <a:pPr lvl="1"/>
            <a:r>
              <a:rPr lang="en-US" dirty="0"/>
              <a:t>Workstations</a:t>
            </a:r>
          </a:p>
          <a:p>
            <a:pPr lvl="1"/>
            <a:r>
              <a:rPr lang="en-US" dirty="0"/>
              <a:t>Servers</a:t>
            </a:r>
          </a:p>
          <a:p>
            <a:pPr lvl="2"/>
            <a:r>
              <a:rPr lang="en-US" dirty="0"/>
              <a:t>AD, Mail (Exchange), SQL, Terminal Server, Citrix</a:t>
            </a:r>
          </a:p>
          <a:p>
            <a:pPr lvl="1"/>
            <a:r>
              <a:rPr lang="en-US" dirty="0"/>
              <a:t>Infrastructure </a:t>
            </a:r>
          </a:p>
          <a:p>
            <a:pPr lvl="2"/>
            <a:r>
              <a:rPr lang="en-US" dirty="0"/>
              <a:t>VMware, Backup, Edge (L3)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6DF0E-9135-4818-A9D2-D11EF48BC4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25133F-5943-49AA-BB8A-8FEDC363EA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Lack of Network Segmentation often gives Ransomware the foothold it needs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7A9D5-E590-4F37-9458-998604521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38" y="4391654"/>
            <a:ext cx="310128" cy="238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6B54DD-CD6E-40C6-80FD-6811D05E7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383" y="4719519"/>
            <a:ext cx="336036" cy="270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A3E92E-0C54-4F99-BE0E-73021422A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756" y="5432928"/>
            <a:ext cx="335310" cy="281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C2591-EE4D-41B5-B97A-DBE31453B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20" y="1544637"/>
            <a:ext cx="4544544" cy="43513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B71A1-9D6E-4825-8D15-42BD399908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48309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0449-ED0F-49A1-A6BE-F19C32A2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BA722-E163-4841-80FF-DA9AE1C4D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5455453" cy="4351338"/>
          </a:xfrm>
        </p:spPr>
        <p:txBody>
          <a:bodyPr/>
          <a:lstStyle/>
          <a:p>
            <a:r>
              <a:rPr lang="en-US" dirty="0"/>
              <a:t>Network segmentation means moving different categories of system to unique Broadcast Domains</a:t>
            </a:r>
          </a:p>
          <a:p>
            <a:pPr lvl="1"/>
            <a:r>
              <a:rPr lang="en-US" dirty="0"/>
              <a:t>Workstation Network</a:t>
            </a:r>
          </a:p>
          <a:p>
            <a:pPr lvl="1"/>
            <a:r>
              <a:rPr lang="en-US" dirty="0"/>
              <a:t>Server Network</a:t>
            </a:r>
          </a:p>
          <a:p>
            <a:pPr lvl="1"/>
            <a:r>
              <a:rPr lang="en-US" dirty="0"/>
              <a:t>Infrastructure Network</a:t>
            </a:r>
          </a:p>
          <a:p>
            <a:r>
              <a:rPr lang="en-US" dirty="0"/>
              <a:t>Communication (AKA: “traffic”) can not pass between different Broadcast Domains unless passing a Firewall</a:t>
            </a:r>
          </a:p>
          <a:p>
            <a:r>
              <a:rPr lang="en-US" dirty="0"/>
              <a:t>Routers/Firewalls (L3) inspect traffic and permit or deny based on factors such as:</a:t>
            </a:r>
          </a:p>
          <a:p>
            <a:pPr lvl="1"/>
            <a:r>
              <a:rPr lang="en-US" dirty="0"/>
              <a:t>Source/Destination</a:t>
            </a:r>
          </a:p>
          <a:p>
            <a:pPr lvl="1"/>
            <a:r>
              <a:rPr lang="en-US" dirty="0"/>
              <a:t>Application (Email, SQL, Web)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DAE8B-D3A8-43C3-A73E-B409D14F43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A3183F-86EA-4EA1-ABE9-86E57F2802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Network Segmentation alone is a huge step forward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72C915-674D-4A9B-8318-4BBFA55FA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38" y="1293993"/>
            <a:ext cx="6049793" cy="464137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3B6AB-232E-43D2-8C7E-5F89F0D4FC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03442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0001-3625-4DD3-84F5-D997B252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Forwarding (NAT) can be dangerous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492B0-46A9-4B83-8CEF-028A0A727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5953309" cy="4351338"/>
          </a:xfrm>
        </p:spPr>
        <p:txBody>
          <a:bodyPr/>
          <a:lstStyle/>
          <a:p>
            <a:r>
              <a:rPr lang="en-US" dirty="0"/>
              <a:t>Applications announce what they are supposed to be using “Ports”</a:t>
            </a:r>
          </a:p>
          <a:p>
            <a:r>
              <a:rPr lang="en-US" dirty="0"/>
              <a:t>Port Forwarding is directing certain types of traffic such as Web or Email to the correct Server</a:t>
            </a:r>
          </a:p>
          <a:p>
            <a:r>
              <a:rPr lang="en-US" dirty="0"/>
              <a:t>Hackers are able to announce incorrect Ports to introduce exploits</a:t>
            </a:r>
          </a:p>
          <a:p>
            <a:r>
              <a:rPr lang="en-US" dirty="0"/>
              <a:t>Port Forwarding from the Internet to any general-purpose Broadcast Domain is a bad idea</a:t>
            </a:r>
          </a:p>
          <a:p>
            <a:pPr lvl="1"/>
            <a:r>
              <a:rPr lang="en-US" dirty="0"/>
              <a:t>Remote-code execution vulnerabilities could allow hackers to reach any other system within the Broadcast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F836E-5347-42D1-B117-657A9DF2C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AAB72-2D28-43F8-B683-DDC44EF674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Firewalls and Routers can only do so much for security without a DMZ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A1D882-C8E1-4E37-A2AA-8646E82CD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8"/>
          <a:stretch/>
        </p:blipFill>
        <p:spPr>
          <a:xfrm>
            <a:off x="6703283" y="1892967"/>
            <a:ext cx="5302780" cy="410797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B9A41-ACFD-4BAA-9478-3AE9D133F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44552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E923-B182-4411-ACD7-F3A0B1DC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DMZ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FF986-C0B7-42F6-92AD-708EA5ED6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4517687" cy="4351338"/>
          </a:xfrm>
        </p:spPr>
        <p:txBody>
          <a:bodyPr/>
          <a:lstStyle/>
          <a:p>
            <a:r>
              <a:rPr lang="en-US" dirty="0"/>
              <a:t>A true DMZ (Demilitarized Zone) is a dedicated Broadcast Domain containing Internet-facing servers and/or dedicated proxy-servers</a:t>
            </a:r>
          </a:p>
          <a:p>
            <a:pPr lvl="1"/>
            <a:r>
              <a:rPr lang="en-US" dirty="0"/>
              <a:t>Web servers often exist entirely in a DMZ</a:t>
            </a:r>
          </a:p>
          <a:p>
            <a:pPr lvl="1"/>
            <a:r>
              <a:rPr lang="en-US" dirty="0"/>
              <a:t>Mail servers (such as Exchange) often place an Internet-facing proxy in the DMZ</a:t>
            </a:r>
          </a:p>
          <a:p>
            <a:pPr lvl="1"/>
            <a:r>
              <a:rPr lang="en-US" dirty="0"/>
              <a:t>Virtual Desktop Infrastructure (VDI) should have a Secure Gateway server in the DMZ</a:t>
            </a:r>
          </a:p>
          <a:p>
            <a:r>
              <a:rPr lang="en-US" dirty="0"/>
              <a:t>DMZ entities should NOT be a member of Active Directory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BB62F-A38D-4ABA-9A96-EE089836A2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D1C6DD-1328-4CD3-8D3B-11F22742779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Network Segmentation with a true DMZ is the best network policy to prevent propagation of Ransomware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10D8E-6EB6-4FA9-B7D4-30173249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42" y="1578670"/>
            <a:ext cx="5668939" cy="43513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A4C31-730C-41A3-92EB-F69BBF5772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66671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F704-E79D-46BB-8DFC-E159A3E50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Stateful Firewall with active ruleset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7FDB0-2AA7-4FAE-A7CD-9353387F3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6932896" cy="4351338"/>
          </a:xfrm>
        </p:spPr>
        <p:txBody>
          <a:bodyPr/>
          <a:lstStyle/>
          <a:p>
            <a:r>
              <a:rPr lang="en-US" dirty="0"/>
              <a:t>Geo-IP Blocking</a:t>
            </a:r>
          </a:p>
          <a:p>
            <a:pPr lvl="1"/>
            <a:r>
              <a:rPr lang="en-US" dirty="0"/>
              <a:t>Block countries or entire continents which are not relevant to your Organizations</a:t>
            </a:r>
          </a:p>
          <a:p>
            <a:r>
              <a:rPr lang="en-US" dirty="0"/>
              <a:t>Domain Name Service (DNS) Blocking</a:t>
            </a:r>
          </a:p>
          <a:p>
            <a:pPr lvl="1"/>
            <a:r>
              <a:rPr lang="en-US" dirty="0"/>
              <a:t>Active DNS Blocklists prevent users from going to known bad addresses</a:t>
            </a:r>
          </a:p>
          <a:p>
            <a:r>
              <a:rPr lang="en-US" dirty="0"/>
              <a:t>Content Filtering</a:t>
            </a:r>
          </a:p>
          <a:p>
            <a:pPr lvl="1"/>
            <a:r>
              <a:rPr lang="en-US" dirty="0"/>
              <a:t>Limit or prevent traffic based on content type as appropriate for your Organizations</a:t>
            </a:r>
          </a:p>
          <a:p>
            <a:r>
              <a:rPr lang="en-US" dirty="0"/>
              <a:t>Secure Delivery</a:t>
            </a:r>
          </a:p>
          <a:p>
            <a:pPr lvl="1"/>
            <a:r>
              <a:rPr lang="en-US" dirty="0"/>
              <a:t>Prevent access to addresses which do not have HTTPS/SSL secured by a Trusted Certificate Authority (CA)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EC603-02A1-425B-9CA9-4CD368DC91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26</a:t>
            </a:fld>
            <a:endParaRPr lang="en-US" noProof="0" dirty="0"/>
          </a:p>
        </p:txBody>
      </p:sp>
      <p:pic>
        <p:nvPicPr>
          <p:cNvPr id="5" name="Picture 45" descr="ICON_Firewall_Q308">
            <a:extLst>
              <a:ext uri="{FF2B5EF4-FFF2-40B4-BE49-F238E27FC236}">
                <a16:creationId xmlns:a16="http://schemas.microsoft.com/office/drawing/2014/main" id="{6424A10A-A959-4932-B822-2883918FF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8991" y="2065931"/>
            <a:ext cx="3349487" cy="309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09BC7-1B63-43CD-91AD-AD34D94AC9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82180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C936E-004E-4871-AD26-66BD7F34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VMsources MSP and Consulting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629D1-74E7-4864-BD26-3077C5137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VMsources can help create VLANs and then implement Network Segmentation with unique Broadcast Domains for:</a:t>
            </a:r>
          </a:p>
          <a:p>
            <a:pPr lvl="1"/>
            <a:r>
              <a:rPr lang="en-US" dirty="0"/>
              <a:t>Desktops</a:t>
            </a:r>
          </a:p>
          <a:p>
            <a:pPr lvl="1"/>
            <a:r>
              <a:rPr lang="en-US" dirty="0"/>
              <a:t>Servers</a:t>
            </a:r>
          </a:p>
          <a:p>
            <a:pPr lvl="1"/>
            <a:r>
              <a:rPr lang="en-US" dirty="0"/>
              <a:t>Infrastructure</a:t>
            </a:r>
          </a:p>
          <a:p>
            <a:r>
              <a:rPr lang="en-US" dirty="0"/>
              <a:t>VMsources can help move Web-facing servers into a true DMZ and/or create secure non-AD proxy Servers</a:t>
            </a:r>
          </a:p>
          <a:p>
            <a:r>
              <a:rPr lang="en-US" dirty="0"/>
              <a:t>VMsources can help to remove critical IT Infrastructure (such as: Backup Servers, VMware and Hyper-V) from the main AD domain</a:t>
            </a:r>
          </a:p>
          <a:p>
            <a:r>
              <a:rPr lang="en-US" dirty="0"/>
              <a:t>VMsources can help deploy Virtual Firewall technology to implement active protection and Geo-IP blocking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59949-9F2C-4C44-874B-38D19CBE0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DCE136-79CF-433A-A950-4C01A7205E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What VMsources can do for your Organization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6A696-18AA-42CE-84F0-A51740F15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05471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EB4E57-493D-4A9D-98FB-9F9A7D3CB9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" b="289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ABEF18-5488-4FEA-9708-8C8D413D5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Remediation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D1F9AC-46E8-4CE3-ABCD-97A3471B9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Addressing Business Continuity when bad things happen (and they will happen)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17C63-60A8-4280-A389-F7224F0A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665F6B-E64F-4C31-9A38-01CE7F9B20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73304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DE20D-11F7-4237-A64F-EF98E87B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 going to happen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87D51-1EC7-4AEE-91D0-E66AAC886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matter what you do, something is likely to slip through the cracks.</a:t>
            </a:r>
          </a:p>
          <a:p>
            <a:r>
              <a:rPr lang="en-US" dirty="0"/>
              <a:t>Being able to failover to a DRaaS facility or recover quickly from backups is the threshold by which you will be judged.</a:t>
            </a:r>
          </a:p>
          <a:p>
            <a:r>
              <a:rPr lang="en-US" dirty="0"/>
              <a:t>Set the standards in advance, there’s no such thing as a zero-downtime event!</a:t>
            </a:r>
          </a:p>
          <a:p>
            <a:pPr lvl="1"/>
            <a:r>
              <a:rPr lang="en-US" dirty="0"/>
              <a:t>The media has taught us that outages of days and huge ransom payments are the NORM!</a:t>
            </a:r>
          </a:p>
          <a:p>
            <a:pPr lvl="1"/>
            <a:r>
              <a:rPr lang="en-US" b="1" dirty="0"/>
              <a:t>Be the hero if you can be fully online in 24 hours or less without paying ransom.</a:t>
            </a:r>
          </a:p>
          <a:p>
            <a:r>
              <a:rPr lang="en-US" dirty="0"/>
              <a:t>Common Thresholds:</a:t>
            </a:r>
          </a:p>
          <a:p>
            <a:pPr lvl="1"/>
            <a:r>
              <a:rPr lang="en-US" dirty="0"/>
              <a:t>Organizations with DRaaS can expect to failover fully in about 4 hours</a:t>
            </a:r>
          </a:p>
          <a:p>
            <a:pPr lvl="1"/>
            <a:r>
              <a:rPr lang="en-US" dirty="0"/>
              <a:t>Organizations protected by Immutable Backups can expect to recover over a period of about 24 hours</a:t>
            </a:r>
          </a:p>
          <a:p>
            <a:r>
              <a:rPr lang="en-US" dirty="0"/>
              <a:t>SUCCESS = Rapid failover and/or recovery</a:t>
            </a:r>
          </a:p>
          <a:p>
            <a:r>
              <a:rPr lang="en-US" dirty="0"/>
              <a:t>FAILURE = Extended disruption, loss of data, exfiltration, and paying ransom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B8664-BDD2-4BDB-B750-33A70BF7B3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FB4F9-B1E0-4571-99C1-DA96351112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Don’t let your Organization be the next headline news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299E7-661B-42F5-9CA7-CFC8BB574B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791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8ED-E8E6-4EBE-8C7C-8E6E2E50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AA788-5F14-43DB-B035-1BC6DA150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/>
              <a:t>Ransomware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74B9A6-D55C-478C-8D92-D0BFBCD7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11413" y="4484234"/>
            <a:ext cx="18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675343-79F8-46AA-B56E-932984AB75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800" y="4605831"/>
            <a:ext cx="1980000" cy="885533"/>
          </a:xfrm>
        </p:spPr>
        <p:txBody>
          <a:bodyPr/>
          <a:lstStyle/>
          <a:p>
            <a:r>
              <a:rPr lang="en-US" dirty="0"/>
              <a:t>Network and security flaws allow Ransomware to spread through an Organization like fire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06F98B-6BF9-4D0F-B7E7-561F064602F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b="1" dirty="0"/>
              <a:t>Theft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0322F4-E79A-4E4D-98CA-2DC1692F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61850" y="4484234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94D25-DE51-4F33-9ED7-7D9F4891DD9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71850" y="4605831"/>
            <a:ext cx="1980000" cy="885521"/>
          </a:xfrm>
        </p:spPr>
        <p:txBody>
          <a:bodyPr/>
          <a:lstStyle/>
          <a:p>
            <a:r>
              <a:rPr lang="en-US" dirty="0"/>
              <a:t>Hackers are using new attack vectors to steal Organizational data and demand payments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0A8A16-8E92-40C1-913D-8CB3B9C1DDA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42345" y="3955312"/>
            <a:ext cx="2334624" cy="311467"/>
          </a:xfrm>
        </p:spPr>
        <p:txBody>
          <a:bodyPr/>
          <a:lstStyle/>
          <a:p>
            <a:r>
              <a:rPr lang="en-US" b="1" dirty="0"/>
              <a:t>Identity Verification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C27E82-D5C7-4AE4-BAF3-5DBB12CA0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01900" y="4484234"/>
            <a:ext cx="18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804944-6423-4C0F-ABB0-9CF01A05FD9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1900" y="4605831"/>
            <a:ext cx="1980000" cy="885503"/>
          </a:xfrm>
        </p:spPr>
        <p:txBody>
          <a:bodyPr/>
          <a:lstStyle/>
          <a:p>
            <a:r>
              <a:rPr lang="en-US" dirty="0"/>
              <a:t>Organizations encourage bad security by using obsolete policies and authentication methods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F93F76-B979-4659-9F60-ADD378371A4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b="1" dirty="0"/>
              <a:t>Phishing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3BE7D2-4C35-4BA9-9A98-1A6E17A84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41950" y="4484234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9E7FC2-4098-49F6-8F55-7D42A85A40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51950" y="4605831"/>
            <a:ext cx="1980000" cy="885477"/>
          </a:xfrm>
        </p:spPr>
        <p:txBody>
          <a:bodyPr/>
          <a:lstStyle/>
          <a:p>
            <a:r>
              <a:rPr lang="en-US" dirty="0"/>
              <a:t>Lack of active filters subject users to sophisticated phishing emails on a daily basis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2EB40D-8479-42AF-A4AE-92D6BE6908B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652000" y="3978143"/>
            <a:ext cx="2337076" cy="425354"/>
          </a:xfrm>
        </p:spPr>
        <p:txBody>
          <a:bodyPr/>
          <a:lstStyle/>
          <a:p>
            <a:r>
              <a:rPr lang="en-US" b="1" dirty="0"/>
              <a:t>Business Continuity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979D46-D664-4267-B673-E6B048C08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82000" y="4484234"/>
            <a:ext cx="18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1578AB-8F47-4648-B827-D4367249BDB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792000" y="4605831"/>
            <a:ext cx="1980000" cy="885455"/>
          </a:xfrm>
        </p:spPr>
        <p:txBody>
          <a:bodyPr/>
          <a:lstStyle/>
          <a:p>
            <a:r>
              <a:rPr lang="en-US" dirty="0"/>
              <a:t>Many Organizations are unprepared to rapidly remediate Ransomware or failover in a disaster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F4F6B-299B-431B-AD93-01AF893D8C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AF26628-1F95-4195-A88A-DEE671D591B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AE47452F-3851-40A0-ADDF-C9F6EC846E37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3" r="23103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556133FC-3AB5-4C14-9689-11D4FCF021AC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r="20853"/>
          <a:stretch>
            <a:fillRect/>
          </a:stretch>
        </p:blipFill>
        <p:spPr/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1BDBCAA3-F4C7-4277-AF44-F1E1AAFF6A13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>
            <a:fillRect/>
          </a:stretch>
        </p:blipFill>
        <p:spPr/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E2D74D91-F278-498E-868A-1B2B4343FC8C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429AA-F685-4356-924B-CA4B422CF8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022398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44F6-7DE8-4690-95B5-81FB9C55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Hardened 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BFA31-9FC8-4FD4-8748-BFB5D042E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5233808" cy="4351338"/>
          </a:xfrm>
        </p:spPr>
        <p:txBody>
          <a:bodyPr/>
          <a:lstStyle/>
          <a:p>
            <a:r>
              <a:rPr lang="en-US" dirty="0"/>
              <a:t>A huge problem is Organizations which join Backup Servers and VMware vSphere servers to the AD Domain</a:t>
            </a:r>
          </a:p>
          <a:p>
            <a:pPr lvl="1"/>
            <a:r>
              <a:rPr lang="en-US" dirty="0"/>
              <a:t>This effectively allows Ransomware to encrypt the backup files and VMs directly!</a:t>
            </a:r>
          </a:p>
          <a:p>
            <a:r>
              <a:rPr lang="en-US" dirty="0"/>
              <a:t>Here are some recommendations:</a:t>
            </a:r>
          </a:p>
          <a:p>
            <a:pPr lvl="1"/>
            <a:r>
              <a:rPr lang="en-US" dirty="0"/>
              <a:t>GOOD: Do NOT join your Backup Server or Repository to AD Domain</a:t>
            </a:r>
          </a:p>
          <a:p>
            <a:pPr lvl="1"/>
            <a:r>
              <a:rPr lang="en-US" dirty="0"/>
              <a:t>BETTER: Follow 3-2-1 Rule</a:t>
            </a:r>
          </a:p>
          <a:p>
            <a:pPr lvl="1"/>
            <a:r>
              <a:rPr lang="en-US" dirty="0"/>
              <a:t>BEST: Combine the two suggestions above with or Immutable Backup technology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73136-F457-4AA4-92D0-51C88E5A22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30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BC92F-436C-4870-888F-99B4DD291BA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Existing Backup systems can improve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6AB7D-0C6E-46EF-90D9-58EA7C1C5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r="11357"/>
          <a:stretch/>
        </p:blipFill>
        <p:spPr>
          <a:xfrm>
            <a:off x="6325564" y="1728000"/>
            <a:ext cx="5278056" cy="4087368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881C38-F4F8-459A-A5CB-D250FC5491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945261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6354-3A30-4E83-A8F7-08A484145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Recovery as a Service (DRaaS)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18678-D92E-4C74-9EB5-F3F7CD5BF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6588046" cy="4351338"/>
          </a:xfrm>
        </p:spPr>
        <p:txBody>
          <a:bodyPr/>
          <a:lstStyle/>
          <a:p>
            <a:r>
              <a:rPr lang="en-US" dirty="0"/>
              <a:t>Deploy an effective Disaster Recovery plan</a:t>
            </a:r>
          </a:p>
          <a:p>
            <a:pPr lvl="1"/>
            <a:r>
              <a:rPr lang="en-US" dirty="0"/>
              <a:t>DR or DRaaS should address both physical disasters and logical ones</a:t>
            </a:r>
          </a:p>
          <a:p>
            <a:pPr lvl="2"/>
            <a:r>
              <a:rPr lang="en-US" dirty="0"/>
              <a:t>DRaaS maintains a current copy (Replica) of all mission-critical systems at a DR site</a:t>
            </a:r>
          </a:p>
          <a:p>
            <a:pPr lvl="2"/>
            <a:r>
              <a:rPr lang="en-US" dirty="0"/>
              <a:t>Understand how far back a replica can be restored (in case of ransomware)</a:t>
            </a:r>
          </a:p>
          <a:p>
            <a:r>
              <a:rPr lang="en-US" dirty="0"/>
              <a:t>Test that plan to understand the implications</a:t>
            </a:r>
          </a:p>
          <a:p>
            <a:pPr lvl="1"/>
            <a:r>
              <a:rPr lang="en-US" dirty="0"/>
              <a:t>Public IP addresses, DNS, Active Directory and more can all present unanticipated challenges</a:t>
            </a:r>
          </a:p>
          <a:p>
            <a:r>
              <a:rPr lang="en-US" dirty="0"/>
              <a:t>Understand the costs of testing and failover</a:t>
            </a:r>
          </a:p>
          <a:p>
            <a:pPr lvl="1"/>
            <a:r>
              <a:rPr lang="en-US" dirty="0"/>
              <a:t>Some providers charge exorbitant prices for running any form of failover including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6BE96-DD2D-4F06-A5FC-E2962CEF11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31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43C201-9266-438B-B771-87AC7E1688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DRaaS is the way when rapid recovery is the goal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F4C0B-4A2A-4F09-B170-705D0E271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7785" r="8436" b="8113"/>
          <a:stretch/>
        </p:blipFill>
        <p:spPr>
          <a:xfrm>
            <a:off x="7378861" y="1938759"/>
            <a:ext cx="4583574" cy="296890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71F70-01BA-4A79-94C9-01D1C2CF2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93605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A3CF-FFFB-4D16-8D77-D35099CF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VMsources MSP and Consulting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204C1-34E2-4CC9-83E5-D4FAD6EA3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VMsources knows and understands Backups and DRaaS better than anyone else.</a:t>
            </a:r>
          </a:p>
          <a:p>
            <a:r>
              <a:rPr lang="en-US" dirty="0"/>
              <a:t>We’ll build a white-glove DRaaS plan specifically for your Organization.</a:t>
            </a:r>
          </a:p>
          <a:p>
            <a:pPr lvl="1"/>
            <a:r>
              <a:rPr lang="en-US" dirty="0"/>
              <a:t>We’re happy to respond to RFPs through normal purchasing channels as well.</a:t>
            </a:r>
          </a:p>
          <a:p>
            <a:r>
              <a:rPr lang="en-US" dirty="0"/>
              <a:t>We can assist your Organization with hardening existing technologies.</a:t>
            </a:r>
          </a:p>
          <a:p>
            <a:r>
              <a:rPr lang="en-US" dirty="0"/>
              <a:t>We can deploy Veeam Immutable Repositories at your location or in our Cloud to protect against Ransomware.</a:t>
            </a:r>
          </a:p>
          <a:p>
            <a:r>
              <a:rPr lang="en-US" dirty="0"/>
              <a:t>We’ll help you write an IT Business Continuity Plan that will:</a:t>
            </a:r>
          </a:p>
          <a:p>
            <a:pPr lvl="1"/>
            <a:r>
              <a:rPr lang="en-US" dirty="0"/>
              <a:t>Establish realistic expectation for events and recovery</a:t>
            </a:r>
          </a:p>
          <a:p>
            <a:pPr lvl="1"/>
            <a:r>
              <a:rPr lang="en-US" dirty="0"/>
              <a:t>Spell out “Who’s on first” by diagraming every component of the Backup and/or DRaaS systems and what it does.</a:t>
            </a:r>
          </a:p>
          <a:p>
            <a:pPr lvl="1"/>
            <a:r>
              <a:rPr lang="en-US" dirty="0"/>
              <a:t>Provide easy-to-follow flowcharts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F9D18-FA12-4969-AA48-2DCA755CC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32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D721A-0B57-4DA8-A9AC-48AB856BCE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What VMsources can do for your Organization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21806-6695-4727-8262-28418638D3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100095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8E780EA-D34A-45F8-9B8A-7D6875757B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b="10840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2F4BD4E-B9E2-47A9-9051-836DCE10F213}"/>
              </a:ext>
            </a:extLst>
          </p:cNvPr>
          <p:cNvSpPr/>
          <p:nvPr/>
        </p:nvSpPr>
        <p:spPr>
          <a:xfrm>
            <a:off x="556591" y="4094922"/>
            <a:ext cx="6543924" cy="135172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EA6803-61B2-4E35-AC27-B94A575C98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0" dirty="0"/>
              <a:t>Training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F4F3BDC-69DD-414A-A471-D09E59A936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Educate Users to prevent Ransomware attacks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CAFA9-0F0A-43F4-B2C0-9FFDC075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7EAC45-F59A-41C4-93B6-345DC073F7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121659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7C122-8D81-4E4D-8B98-F47AD622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54E81-8DAB-474E-BF70-50F362211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615978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Live events with team-building exercises are most effective</a:t>
            </a:r>
          </a:p>
          <a:p>
            <a:pPr lvl="1"/>
            <a:r>
              <a:rPr lang="en-US" dirty="0"/>
              <a:t>Mandatory training will help users understand the threats and avoid common mistakes</a:t>
            </a:r>
          </a:p>
          <a:p>
            <a:pPr lvl="1"/>
            <a:r>
              <a:rPr lang="en-US" dirty="0"/>
              <a:t>Understanding the challenges will make users sympathetic to new requirements</a:t>
            </a:r>
          </a:p>
          <a:p>
            <a:pPr lvl="1"/>
            <a:r>
              <a:rPr lang="en-US" dirty="0"/>
              <a:t>Team building will improve participation in security initiatives</a:t>
            </a:r>
          </a:p>
          <a:p>
            <a:r>
              <a:rPr lang="en-US" dirty="0"/>
              <a:t>Webinars can work, but we know they are a drag!</a:t>
            </a:r>
          </a:p>
          <a:p>
            <a:r>
              <a:rPr lang="en-US" dirty="0"/>
              <a:t>Recorded sessions are least effective</a:t>
            </a:r>
          </a:p>
          <a:p>
            <a:r>
              <a:rPr lang="en-US" dirty="0"/>
              <a:t>Consider the following:</a:t>
            </a:r>
          </a:p>
          <a:p>
            <a:pPr lvl="1"/>
            <a:r>
              <a:rPr lang="en-US" dirty="0"/>
              <a:t>In-person group training (with remote participants).</a:t>
            </a:r>
          </a:p>
          <a:p>
            <a:pPr lvl="2"/>
            <a:r>
              <a:rPr lang="en-US" dirty="0"/>
              <a:t>The people in the room get the ball rolling and stimulate questions from the remote participants</a:t>
            </a:r>
          </a:p>
          <a:p>
            <a:pPr lvl="1"/>
            <a:r>
              <a:rPr lang="en-US" dirty="0"/>
              <a:t>Lunch &amp; Learn</a:t>
            </a:r>
          </a:p>
          <a:p>
            <a:pPr lvl="2"/>
            <a:r>
              <a:rPr lang="en-US" dirty="0"/>
              <a:t>A small investment by your Organization will develop a positive attitude about the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929DA-A637-43F0-A7D7-1B52434D6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34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DF1A-BC0F-470F-8892-AF2DF4BBEFB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/>
          <a:lstStyle/>
          <a:p>
            <a:r>
              <a:rPr lang="en-US" dirty="0"/>
              <a:t>Knowledge is the key to user success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C25389-9E0E-4F5D-A20E-A48FDD9BE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46" y="1728000"/>
            <a:ext cx="5143500" cy="3429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A30FB8-4A69-48C9-BC4C-F7A4CF9118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753781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65F6-D232-4BF9-B798-FE7362EC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Training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F2A6-10AC-4BE6-826B-0E356EC8C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audience for IT Awareness Training is your entire Organization, even the techies and administrators who are already knowledgeable.</a:t>
            </a:r>
          </a:p>
          <a:p>
            <a:pPr lvl="1"/>
            <a:r>
              <a:rPr lang="en-US" dirty="0"/>
              <a:t>The Techies will affirm the topics covered to their colleagues, creating confidence.</a:t>
            </a:r>
          </a:p>
          <a:p>
            <a:pPr lvl="1"/>
            <a:r>
              <a:rPr lang="en-US" dirty="0"/>
              <a:t>The administrators will share real-world experiences and challenges.</a:t>
            </a:r>
          </a:p>
          <a:p>
            <a:pPr lvl="1"/>
            <a:r>
              <a:rPr lang="en-US" dirty="0"/>
              <a:t>The bosses and supervisors presence will confirm the importance of the topic.</a:t>
            </a:r>
          </a:p>
          <a:p>
            <a:pPr lvl="1"/>
            <a:r>
              <a:rPr lang="en-US" dirty="0"/>
              <a:t>Team-building will establish enthusiasm and cooperation.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7069E-8AE3-4560-A0DB-93D8E7DB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DFB89-259E-4C04-9932-835477F7A14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Your entire Organization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2F4D5-DBAD-47B2-BBA7-A25E330AD9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118238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D1355-527A-4C88-B9D5-E01FD98B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37BEF-D65D-4CB9-AC0B-DA79387129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Email security</a:t>
            </a:r>
          </a:p>
          <a:p>
            <a:pPr lvl="1"/>
            <a:r>
              <a:rPr lang="en-US" dirty="0"/>
              <a:t>What Phishing looks like today.</a:t>
            </a:r>
          </a:p>
          <a:p>
            <a:pPr lvl="1"/>
            <a:r>
              <a:rPr lang="en-US" dirty="0"/>
              <a:t>Testimonial + Q&amp;A.</a:t>
            </a:r>
          </a:p>
          <a:p>
            <a:pPr lvl="1"/>
            <a:r>
              <a:rPr lang="en-US" dirty="0"/>
              <a:t>How SET is being deployed to improve security.</a:t>
            </a:r>
          </a:p>
          <a:p>
            <a:r>
              <a:rPr lang="en-US" dirty="0"/>
              <a:t>2FA</a:t>
            </a:r>
          </a:p>
          <a:p>
            <a:pPr lvl="1"/>
            <a:r>
              <a:rPr lang="en-US" dirty="0"/>
              <a:t>Why it’s important?</a:t>
            </a:r>
          </a:p>
          <a:p>
            <a:pPr lvl="1"/>
            <a:r>
              <a:rPr lang="en-US" dirty="0"/>
              <a:t>How it works for your Organization.</a:t>
            </a:r>
          </a:p>
          <a:p>
            <a:pPr lvl="1"/>
            <a:r>
              <a:rPr lang="en-US" dirty="0"/>
              <a:t>What's protected by 2FA and what’s not?</a:t>
            </a:r>
          </a:p>
          <a:p>
            <a:r>
              <a:rPr lang="en-US" dirty="0"/>
              <a:t>Filesharing</a:t>
            </a:r>
          </a:p>
          <a:p>
            <a:pPr lvl="1"/>
            <a:r>
              <a:rPr lang="en-US" dirty="0"/>
              <a:t>The correct way to share files with colleagues, external recipients, even yourself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5B3C9-9E32-4AAF-AD67-1211278432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Passwords</a:t>
            </a:r>
          </a:p>
          <a:p>
            <a:pPr lvl="1"/>
            <a:r>
              <a:rPr lang="en-US" dirty="0"/>
              <a:t>What is a good password?</a:t>
            </a:r>
          </a:p>
          <a:p>
            <a:pPr lvl="1"/>
            <a:r>
              <a:rPr lang="en-US" dirty="0"/>
              <a:t>When can we share a password?</a:t>
            </a:r>
          </a:p>
          <a:p>
            <a:r>
              <a:rPr lang="en-US" dirty="0"/>
              <a:t>Sensitive Information</a:t>
            </a:r>
          </a:p>
          <a:p>
            <a:pPr lvl="1"/>
            <a:r>
              <a:rPr lang="en-US" dirty="0"/>
              <a:t>What is sensitive information?</a:t>
            </a:r>
          </a:p>
          <a:p>
            <a:pPr lvl="1"/>
            <a:r>
              <a:rPr lang="en-US" dirty="0"/>
              <a:t>How to use Microsoft Office to protect sensitive information.</a:t>
            </a:r>
          </a:p>
          <a:p>
            <a:pPr lvl="1"/>
            <a:r>
              <a:rPr lang="en-US" dirty="0"/>
              <a:t>How to share sensitive information with authorized people.</a:t>
            </a:r>
          </a:p>
          <a:p>
            <a:r>
              <a:rPr lang="en-US" dirty="0"/>
              <a:t>Ransomware avoidance</a:t>
            </a:r>
          </a:p>
          <a:p>
            <a:pPr lvl="1"/>
            <a:r>
              <a:rPr lang="en-US" dirty="0"/>
              <a:t>Common ways Ransomware finds its way into systems and across firewalls.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60EBE-319F-47C0-A7A5-D3031D3A80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B4793-726B-4047-8E3A-F80F39CC92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718907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4D262A-2496-4463-AA9E-D28E2F10CC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b="1084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E3E115-F29A-4406-BE68-0AB84C71C4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Secure Cloud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CCF13-C0FD-4434-B6A9-06BA784D39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Multicloud Powered by VMware and Proxmox VE</a:t>
            </a:r>
          </a:p>
        </p:txBody>
      </p:sp>
    </p:spTree>
    <p:extLst>
      <p:ext uri="{BB962C8B-B14F-4D97-AF65-F5344CB8AC3E}">
        <p14:creationId xmlns:p14="http://schemas.microsoft.com/office/powerpoint/2010/main" val="35589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CB38B7-8B48-4A36-9D14-CC245622A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05" y="2372977"/>
            <a:ext cx="3416494" cy="327277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147729-1BED-48AF-8213-83B375CF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 –  Secure Cloud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B62BB8-F0B3-4DE1-8DD1-C8071556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20" y="1676400"/>
            <a:ext cx="8272617" cy="4749600"/>
          </a:xfrm>
        </p:spPr>
        <p:txBody>
          <a:bodyPr/>
          <a:lstStyle/>
          <a:p>
            <a:r>
              <a:rPr lang="en-US" dirty="0"/>
              <a:t>About </a:t>
            </a:r>
            <a:r>
              <a:rPr lang="en-US" b="1" dirty="0"/>
              <a:t>half the cost </a:t>
            </a:r>
            <a:r>
              <a:rPr lang="en-US" dirty="0"/>
              <a:t>of Amazon and other Big Clouds</a:t>
            </a:r>
          </a:p>
          <a:p>
            <a:pPr lvl="1"/>
            <a:r>
              <a:rPr lang="en-US" dirty="0"/>
              <a:t>Compare for yourself at: </a:t>
            </a:r>
            <a:r>
              <a:rPr lang="en-US" dirty="0">
                <a:hlinkClick r:id="rId4"/>
              </a:rPr>
              <a:t>https://calculator.s3.amazonaws.com/index.html</a:t>
            </a:r>
            <a:endParaRPr lang="en-US" dirty="0"/>
          </a:p>
          <a:p>
            <a:pPr lvl="1"/>
            <a:r>
              <a:rPr lang="en-US" dirty="0"/>
              <a:t>Fixed and </a:t>
            </a:r>
            <a:r>
              <a:rPr lang="en-US" b="1" dirty="0"/>
              <a:t>guaranteed 36-month TCO </a:t>
            </a:r>
            <a:r>
              <a:rPr lang="en-US" dirty="0"/>
              <a:t>(No Big Cloud will do that for you)</a:t>
            </a:r>
          </a:p>
          <a:p>
            <a:pPr lvl="1"/>
            <a:r>
              <a:rPr lang="en-US" dirty="0"/>
              <a:t>Control the ever-increasing cost of IT</a:t>
            </a:r>
          </a:p>
          <a:p>
            <a:r>
              <a:rPr lang="en-US" dirty="0"/>
              <a:t>True </a:t>
            </a:r>
            <a:r>
              <a:rPr lang="en-US" b="1" dirty="0"/>
              <a:t>Secure Cloud</a:t>
            </a:r>
          </a:p>
          <a:p>
            <a:pPr lvl="1"/>
            <a:r>
              <a:rPr lang="en-US" dirty="0"/>
              <a:t>You get the flexibility you need with the security you require</a:t>
            </a:r>
          </a:p>
          <a:p>
            <a:pPr lvl="1"/>
            <a:r>
              <a:rPr lang="en-US" dirty="0"/>
              <a:t>Multi-tier protection from Ransomware</a:t>
            </a:r>
          </a:p>
          <a:p>
            <a:pPr lvl="1"/>
            <a:r>
              <a:rPr lang="en-US" dirty="0"/>
              <a:t>Dedicated Secure Cloud resources are guaranteed to you</a:t>
            </a:r>
          </a:p>
          <a:p>
            <a:r>
              <a:rPr lang="en-US" b="1" dirty="0"/>
              <a:t>Concierge</a:t>
            </a:r>
            <a:r>
              <a:rPr lang="en-US" dirty="0"/>
              <a:t> Secure Cloud </a:t>
            </a:r>
            <a:r>
              <a:rPr lang="en-US" b="1" dirty="0"/>
              <a:t>Management</a:t>
            </a:r>
          </a:p>
          <a:p>
            <a:pPr lvl="1"/>
            <a:r>
              <a:rPr lang="en-US" dirty="0"/>
              <a:t>We’ll manage the migration process to the Secure Cloud</a:t>
            </a:r>
          </a:p>
          <a:p>
            <a:pPr lvl="1"/>
            <a:r>
              <a:rPr lang="en-US" dirty="0"/>
              <a:t>We’ll make sure updates get applied</a:t>
            </a:r>
          </a:p>
          <a:p>
            <a:pPr lvl="1"/>
            <a:r>
              <a:rPr lang="en-US" dirty="0"/>
              <a:t>We’ll allow you to turn your attention to higher value matters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70D8A-A7EC-442F-83E2-8F5E7C3F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38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7DFBED-6D08-4644-8F56-F11AB03519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Powered by VMware vCloud with vSAN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6EF4F6C2-DD97-4856-588E-826D8FD262E8}"/>
              </a:ext>
            </a:extLst>
          </p:cNvPr>
          <p:cNvSpPr txBox="1">
            <a:spLocks/>
          </p:cNvSpPr>
          <p:nvPr/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000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D0289-8DDF-494B-8E5A-14322440B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89C1-48A0-4EDE-B6D9-C3BBF33C9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442" y="1676400"/>
            <a:ext cx="8298618" cy="4343400"/>
          </a:xfrm>
        </p:spPr>
        <p:txBody>
          <a:bodyPr/>
          <a:lstStyle/>
          <a:p>
            <a:r>
              <a:rPr lang="en-US" dirty="0"/>
              <a:t>True </a:t>
            </a:r>
            <a:r>
              <a:rPr lang="en-US" b="1" dirty="0"/>
              <a:t>3-2-1 Rule </a:t>
            </a:r>
            <a:r>
              <a:rPr lang="en-US" dirty="0"/>
              <a:t>Backup Compliance</a:t>
            </a:r>
          </a:p>
          <a:p>
            <a:pPr lvl="1"/>
            <a:r>
              <a:rPr lang="en-US" dirty="0"/>
              <a:t>Local backups provide fast access to data and are the first component of the 3-2-1 Rule</a:t>
            </a:r>
          </a:p>
          <a:p>
            <a:pPr lvl="1"/>
            <a:r>
              <a:rPr lang="en-US" dirty="0"/>
              <a:t>Remote backups provide the second component of the 3-2-1 Rule</a:t>
            </a:r>
          </a:p>
          <a:p>
            <a:pPr lvl="1"/>
            <a:r>
              <a:rPr lang="en-US" dirty="0"/>
              <a:t>Veeam Replicas provide the third component of the 3-2-1 Rule</a:t>
            </a:r>
          </a:p>
          <a:p>
            <a:r>
              <a:rPr lang="en-US" dirty="0"/>
              <a:t>We use only </a:t>
            </a:r>
            <a:r>
              <a:rPr lang="en-US" b="1" dirty="0"/>
              <a:t>Veeam Immutable repository </a:t>
            </a:r>
            <a:r>
              <a:rPr lang="en-US" dirty="0"/>
              <a:t>technology</a:t>
            </a:r>
          </a:p>
          <a:p>
            <a:pPr lvl="1"/>
            <a:r>
              <a:rPr lang="en-US" dirty="0"/>
              <a:t>Tested and proven by  </a:t>
            </a:r>
            <a:r>
              <a:rPr lang="en-US" u="sng" dirty="0">
                <a:hlinkClick r:id="rId2"/>
              </a:rPr>
              <a:t>Cohasset Associates</a:t>
            </a:r>
            <a:r>
              <a:rPr lang="en-US" dirty="0"/>
              <a:t> meeting the requirements for non-rewritable, non-erasable storage as specified by SEC 17a-4(f), FINRA 4511(c) and CFTC 1.31(c)-(d) – </a:t>
            </a:r>
            <a:r>
              <a:rPr lang="en-US" b="1" dirty="0"/>
              <a:t>WORM Equivalency</a:t>
            </a:r>
          </a:p>
          <a:p>
            <a:r>
              <a:rPr lang="en-US" dirty="0"/>
              <a:t>Backup Repositories exist on </a:t>
            </a:r>
            <a:r>
              <a:rPr lang="en-US" b="1" dirty="0"/>
              <a:t>dedicated SAN and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5D805-4E94-4D6A-B4D1-18172D06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39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5430CB-BB7D-4F56-AFD4-12653686A0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we do to protect YOU from Ransomware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DA3CBC-B3E1-4582-B7A8-6274687F2E6E}"/>
              </a:ext>
            </a:extLst>
          </p:cNvPr>
          <p:cNvGrpSpPr/>
          <p:nvPr/>
        </p:nvGrpSpPr>
        <p:grpSpPr>
          <a:xfrm>
            <a:off x="291021" y="1676401"/>
            <a:ext cx="2901696" cy="4146429"/>
            <a:chOff x="9009888" y="1676400"/>
            <a:chExt cx="2901696" cy="414642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0086F1-9EC2-44F8-B356-696A328D8AC4}"/>
                </a:ext>
              </a:extLst>
            </p:cNvPr>
            <p:cNvSpPr/>
            <p:nvPr/>
          </p:nvSpPr>
          <p:spPr>
            <a:xfrm>
              <a:off x="9009888" y="1676400"/>
              <a:ext cx="2901696" cy="414642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2" descr="What is the 3-2-1 backup rule?">
              <a:extLst>
                <a:ext uri="{FF2B5EF4-FFF2-40B4-BE49-F238E27FC236}">
                  <a16:creationId xmlns:a16="http://schemas.microsoft.com/office/drawing/2014/main" id="{20293AF5-314B-4C6B-87B6-60AB86DCBB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72" r="40567" b="23513"/>
            <a:stretch/>
          </p:blipFill>
          <p:spPr bwMode="auto">
            <a:xfrm>
              <a:off x="9175693" y="2258567"/>
              <a:ext cx="2646999" cy="1170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What is the 3-2-1 backup rule?">
              <a:extLst>
                <a:ext uri="{FF2B5EF4-FFF2-40B4-BE49-F238E27FC236}">
                  <a16:creationId xmlns:a16="http://schemas.microsoft.com/office/drawing/2014/main" id="{C6E4DE5F-7199-40A1-93BC-46F4F83C94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12"/>
            <a:stretch/>
          </p:blipFill>
          <p:spPr bwMode="auto">
            <a:xfrm>
              <a:off x="9558528" y="3632585"/>
              <a:ext cx="1892308" cy="1878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970F6E-1081-40AD-A942-F5EB0B6E5F56}"/>
                </a:ext>
              </a:extLst>
            </p:cNvPr>
            <p:cNvSpPr txBox="1"/>
            <p:nvPr/>
          </p:nvSpPr>
          <p:spPr>
            <a:xfrm>
              <a:off x="9141726" y="1835272"/>
              <a:ext cx="2680966" cy="3175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Veeam 3-2-1-1-0 Rule</a:t>
              </a:r>
            </a:p>
          </p:txBody>
        </p:sp>
      </p:grp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954394B-0F2D-9430-6D34-F585808E2999}"/>
              </a:ext>
            </a:extLst>
          </p:cNvPr>
          <p:cNvSpPr txBox="1">
            <a:spLocks/>
          </p:cNvSpPr>
          <p:nvPr/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0507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7EC7CF4-9196-4649-97C8-313EC01AF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81" y="2999449"/>
            <a:ext cx="2611022" cy="1661559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671240F-79D5-40BE-800F-C88C6270BB08}"/>
              </a:ext>
            </a:extLst>
          </p:cNvPr>
          <p:cNvCxnSpPr>
            <a:cxnSpLocks/>
            <a:stCxn id="1034" idx="3"/>
          </p:cNvCxnSpPr>
          <p:nvPr/>
        </p:nvCxnSpPr>
        <p:spPr>
          <a:xfrm flipV="1">
            <a:off x="2754145" y="4001691"/>
            <a:ext cx="2953701" cy="1245162"/>
          </a:xfrm>
          <a:prstGeom prst="straightConnector1">
            <a:avLst/>
          </a:prstGeom>
          <a:ln w="28575">
            <a:solidFill>
              <a:srgbClr val="FFC0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75BADA-0C1F-414F-A0C5-E22D1590F7BE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754144" y="2491123"/>
            <a:ext cx="3004854" cy="1552590"/>
          </a:xfrm>
          <a:prstGeom prst="straightConnector1">
            <a:avLst/>
          </a:prstGeom>
          <a:ln w="28575">
            <a:solidFill>
              <a:srgbClr val="FFC0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597CD25-B4D8-4380-896B-6AC87BC2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Where's the beef?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7D4B8-5A3D-4F18-A92B-188C36603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5C36C-B01A-4AC7-9144-06DBF795E34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i="1" dirty="0"/>
              <a:t>“beef” </a:t>
            </a:r>
            <a:r>
              <a:rPr lang="en-US" dirty="0"/>
              <a:t>is your organization’s proprietary data and work product, and it needs to be protected and secure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B0C9E45-511E-438A-8974-E27C391CA4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517500"/>
              </p:ext>
            </p:extLst>
          </p:nvPr>
        </p:nvGraphicFramePr>
        <p:xfrm>
          <a:off x="1479955" y="4997679"/>
          <a:ext cx="650439" cy="734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888840" imgH="1002960" progId="Photoshop.Image.17">
                  <p:embed/>
                </p:oleObj>
              </mc:Choice>
              <mc:Fallback>
                <p:oleObj name="Image" r:id="rId4" imgW="888840" imgH="1002960" progId="Photoshop.Image.17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B0C9E45-511E-438A-8974-E27C391CA4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9955" y="4997679"/>
                        <a:ext cx="650439" cy="734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707883A-89C7-4D45-B7F9-8AD8E3B7D39B}"/>
              </a:ext>
            </a:extLst>
          </p:cNvPr>
          <p:cNvGrpSpPr/>
          <p:nvPr/>
        </p:nvGrpSpPr>
        <p:grpSpPr>
          <a:xfrm>
            <a:off x="1544046" y="2001265"/>
            <a:ext cx="618308" cy="677761"/>
            <a:chOff x="1486515" y="2325026"/>
            <a:chExt cx="618308" cy="677761"/>
          </a:xfrm>
        </p:grpSpPr>
        <p:pic>
          <p:nvPicPr>
            <p:cNvPr id="7" name="Picture 40" descr="ICON_Laptop_Q308">
              <a:extLst>
                <a:ext uri="{FF2B5EF4-FFF2-40B4-BE49-F238E27FC236}">
                  <a16:creationId xmlns:a16="http://schemas.microsoft.com/office/drawing/2014/main" id="{C65FDF9A-7D5E-4495-A545-E181882FB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86515" y="2325026"/>
              <a:ext cx="618308" cy="67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 descr="Why does some text display with square boxes in some apps on ...">
              <a:extLst>
                <a:ext uri="{FF2B5EF4-FFF2-40B4-BE49-F238E27FC236}">
                  <a16:creationId xmlns:a16="http://schemas.microsoft.com/office/drawing/2014/main" id="{3A6EC213-CD03-4515-8B53-24A3EBE5F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1676">
              <a:off x="1858410" y="2518855"/>
              <a:ext cx="134777" cy="13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7B21964-F6EA-4FF7-A7DE-E8CA84C740A8}"/>
              </a:ext>
            </a:extLst>
          </p:cNvPr>
          <p:cNvSpPr txBox="1"/>
          <p:nvPr/>
        </p:nvSpPr>
        <p:spPr>
          <a:xfrm>
            <a:off x="1862349" y="2792053"/>
            <a:ext cx="1119188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/>
              <a:t>Unmanaged</a:t>
            </a:r>
          </a:p>
          <a:p>
            <a:pPr algn="ctr">
              <a:lnSpc>
                <a:spcPct val="90000"/>
              </a:lnSpc>
            </a:pPr>
            <a:r>
              <a:rPr lang="en-US" sz="1000" dirty="0"/>
              <a:t>Home Router</a:t>
            </a:r>
          </a:p>
        </p:txBody>
      </p:sp>
      <p:pic>
        <p:nvPicPr>
          <p:cNvPr id="15" name="Picture 10" descr="C:\Users\testuser\AppData\Local\Temp\VMwareDnD\9a29d882\VMW_09Q3_ICON_House.png">
            <a:extLst>
              <a:ext uri="{FF2B5EF4-FFF2-40B4-BE49-F238E27FC236}">
                <a16:creationId xmlns:a16="http://schemas.microsoft.com/office/drawing/2014/main" id="{F592E29B-7457-4E17-B3BC-06A9A2C1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7568" y="2288563"/>
            <a:ext cx="876419" cy="960690"/>
          </a:xfrm>
          <a:prstGeom prst="rect">
            <a:avLst/>
          </a:prstGeom>
          <a:noFill/>
        </p:spPr>
      </p:pic>
      <p:pic>
        <p:nvPicPr>
          <p:cNvPr id="16" name="Picture 9" descr="C:\Users\testuser\AppData\Local\Temp\VMwareDnD\9aa2d99f\VMW_09Q3_ICON_ExternalDrive.png">
            <a:extLst>
              <a:ext uri="{FF2B5EF4-FFF2-40B4-BE49-F238E27FC236}">
                <a16:creationId xmlns:a16="http://schemas.microsoft.com/office/drawing/2014/main" id="{075C9587-923B-4C52-8566-10C8D9EBF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3496" y="2152243"/>
            <a:ext cx="490649" cy="677761"/>
          </a:xfrm>
          <a:prstGeom prst="rect">
            <a:avLst/>
          </a:prstGeom>
          <a:noFill/>
        </p:spPr>
      </p:pic>
      <p:pic>
        <p:nvPicPr>
          <p:cNvPr id="1032" name="Picture 8" descr="Hotel Icons | Free Icon">
            <a:extLst>
              <a:ext uri="{FF2B5EF4-FFF2-40B4-BE49-F238E27FC236}">
                <a16:creationId xmlns:a16="http://schemas.microsoft.com/office/drawing/2014/main" id="{EEFA8641-ACF5-4F60-B68A-8CDC84145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25" y="4464189"/>
            <a:ext cx="813703" cy="81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A07F81-AC85-40D4-AF88-91BE1A6DE4DE}"/>
              </a:ext>
            </a:extLst>
          </p:cNvPr>
          <p:cNvSpPr txBox="1"/>
          <p:nvPr/>
        </p:nvSpPr>
        <p:spPr>
          <a:xfrm>
            <a:off x="1893478" y="5515530"/>
            <a:ext cx="1119188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/>
              <a:t>Open </a:t>
            </a:r>
            <a:r>
              <a:rPr lang="en-US" sz="1000" dirty="0" err="1"/>
              <a:t>WiFi</a:t>
            </a:r>
            <a:endParaRPr lang="en-US" sz="1000" dirty="0"/>
          </a:p>
          <a:p>
            <a:pPr algn="ctr">
              <a:lnSpc>
                <a:spcPct val="90000"/>
              </a:lnSpc>
            </a:pPr>
            <a:r>
              <a:rPr lang="en-US" sz="1000" dirty="0"/>
              <a:t>Network</a:t>
            </a:r>
          </a:p>
        </p:txBody>
      </p:sp>
      <p:pic>
        <p:nvPicPr>
          <p:cNvPr id="1034" name="Picture 10" descr="Wireless Connection Vector Icon - Wireless Icon | Transparent PNG ...">
            <a:extLst>
              <a:ext uri="{FF2B5EF4-FFF2-40B4-BE49-F238E27FC236}">
                <a16:creationId xmlns:a16="http://schemas.microsoft.com/office/drawing/2014/main" id="{81766560-7E0B-435D-BC77-0AEF48C1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928" y="5000161"/>
            <a:ext cx="532216" cy="4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793FFDF-B0BD-4BF8-A771-166DA10479C7}"/>
              </a:ext>
            </a:extLst>
          </p:cNvPr>
          <p:cNvGrpSpPr/>
          <p:nvPr/>
        </p:nvGrpSpPr>
        <p:grpSpPr>
          <a:xfrm>
            <a:off x="773116" y="5393076"/>
            <a:ext cx="581437" cy="716028"/>
            <a:chOff x="207006" y="5393076"/>
            <a:chExt cx="581437" cy="716028"/>
          </a:xfrm>
        </p:grpSpPr>
        <p:pic>
          <p:nvPicPr>
            <p:cNvPr id="22" name="Picture 382" descr="ICON_DiscDrive_Q308">
              <a:extLst>
                <a:ext uri="{FF2B5EF4-FFF2-40B4-BE49-F238E27FC236}">
                  <a16:creationId xmlns:a16="http://schemas.microsoft.com/office/drawing/2014/main" id="{7A5D9493-E8BD-4A31-9C1F-AC2266B59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09887" y="5393076"/>
              <a:ext cx="578556" cy="394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8EA9BF-AC62-4525-BE09-0D5524BD1128}"/>
                </a:ext>
              </a:extLst>
            </p:cNvPr>
            <p:cNvSpPr txBox="1"/>
            <p:nvPr/>
          </p:nvSpPr>
          <p:spPr>
            <a:xfrm>
              <a:off x="207006" y="5804304"/>
              <a:ext cx="578556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/>
                <a:t>Proprietary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dirty="0"/>
                <a:t>Data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07B2B9-70E9-4A63-98EB-74D019C83E2A}"/>
              </a:ext>
            </a:extLst>
          </p:cNvPr>
          <p:cNvGrpSpPr/>
          <p:nvPr/>
        </p:nvGrpSpPr>
        <p:grpSpPr>
          <a:xfrm>
            <a:off x="497379" y="4744400"/>
            <a:ext cx="1119188" cy="570716"/>
            <a:chOff x="-68730" y="4744400"/>
            <a:chExt cx="1119188" cy="570716"/>
          </a:xfrm>
        </p:grpSpPr>
        <p:pic>
          <p:nvPicPr>
            <p:cNvPr id="25" name="Picture 31" descr="ICON_USB_Q308">
              <a:extLst>
                <a:ext uri="{FF2B5EF4-FFF2-40B4-BE49-F238E27FC236}">
                  <a16:creationId xmlns:a16="http://schemas.microsoft.com/office/drawing/2014/main" id="{53EE3F5A-4411-450C-809C-0B5059F9F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flipH="1">
              <a:off x="280319" y="4744400"/>
              <a:ext cx="506149" cy="253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8C5E50-7260-4969-AF7C-4F87A7DAD6F0}"/>
                </a:ext>
              </a:extLst>
            </p:cNvPr>
            <p:cNvSpPr txBox="1"/>
            <p:nvPr/>
          </p:nvSpPr>
          <p:spPr>
            <a:xfrm>
              <a:off x="-68730" y="5010316"/>
              <a:ext cx="1119188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/>
                <a:t>Unmanaged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dirty="0"/>
                <a:t>USB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2BAA13-D730-4801-B1E7-904D2F08DB1D}"/>
              </a:ext>
            </a:extLst>
          </p:cNvPr>
          <p:cNvGrpSpPr/>
          <p:nvPr/>
        </p:nvGrpSpPr>
        <p:grpSpPr>
          <a:xfrm>
            <a:off x="645132" y="1737851"/>
            <a:ext cx="1119188" cy="570716"/>
            <a:chOff x="-68730" y="4744400"/>
            <a:chExt cx="1119188" cy="570716"/>
          </a:xfrm>
        </p:grpSpPr>
        <p:pic>
          <p:nvPicPr>
            <p:cNvPr id="33" name="Picture 31" descr="ICON_USB_Q308">
              <a:extLst>
                <a:ext uri="{FF2B5EF4-FFF2-40B4-BE49-F238E27FC236}">
                  <a16:creationId xmlns:a16="http://schemas.microsoft.com/office/drawing/2014/main" id="{36367095-89B5-4546-8323-B253261B5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flipH="1">
              <a:off x="280319" y="4744400"/>
              <a:ext cx="506149" cy="253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7F2EA4-D33E-4883-AE79-E6FAA3D3C8FC}"/>
                </a:ext>
              </a:extLst>
            </p:cNvPr>
            <p:cNvSpPr txBox="1"/>
            <p:nvPr/>
          </p:nvSpPr>
          <p:spPr>
            <a:xfrm>
              <a:off x="-68730" y="5010316"/>
              <a:ext cx="1119188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/>
                <a:t>Unmanaged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dirty="0"/>
                <a:t>USB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12E454-04C1-47E5-B831-E4D35F875BEE}"/>
              </a:ext>
            </a:extLst>
          </p:cNvPr>
          <p:cNvGrpSpPr/>
          <p:nvPr/>
        </p:nvGrpSpPr>
        <p:grpSpPr>
          <a:xfrm>
            <a:off x="906832" y="2283420"/>
            <a:ext cx="581437" cy="716028"/>
            <a:chOff x="207006" y="5393076"/>
            <a:chExt cx="581437" cy="716028"/>
          </a:xfrm>
        </p:grpSpPr>
        <p:pic>
          <p:nvPicPr>
            <p:cNvPr id="36" name="Picture 382" descr="ICON_DiscDrive_Q308">
              <a:extLst>
                <a:ext uri="{FF2B5EF4-FFF2-40B4-BE49-F238E27FC236}">
                  <a16:creationId xmlns:a16="http://schemas.microsoft.com/office/drawing/2014/main" id="{A316F41E-498D-410D-B87E-51DAEC7DF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09887" y="5393076"/>
              <a:ext cx="578556" cy="394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178A3B-F829-4241-873A-1A23442FE4AC}"/>
                </a:ext>
              </a:extLst>
            </p:cNvPr>
            <p:cNvSpPr txBox="1"/>
            <p:nvPr/>
          </p:nvSpPr>
          <p:spPr>
            <a:xfrm>
              <a:off x="207006" y="5804304"/>
              <a:ext cx="578556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/>
                <a:t>Proprietary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dirty="0"/>
                <a:t>Data</a:t>
              </a:r>
            </a:p>
          </p:txBody>
        </p:sp>
      </p:grpSp>
      <p:pic>
        <p:nvPicPr>
          <p:cNvPr id="39" name="Picture 26" descr="ICON_Building_Q308">
            <a:extLst>
              <a:ext uri="{FF2B5EF4-FFF2-40B4-BE49-F238E27FC236}">
                <a16:creationId xmlns:a16="http://schemas.microsoft.com/office/drawing/2014/main" id="{A3C56493-0DC5-45AC-94ED-AD1E20B0A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397059" y="2553226"/>
            <a:ext cx="2257997" cy="260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F9056-4274-446A-9CE1-E9DD89FCBAA3}"/>
              </a:ext>
            </a:extLst>
          </p:cNvPr>
          <p:cNvGrpSpPr/>
          <p:nvPr/>
        </p:nvGrpSpPr>
        <p:grpSpPr>
          <a:xfrm>
            <a:off x="7384598" y="3207230"/>
            <a:ext cx="1371600" cy="1663810"/>
            <a:chOff x="6841066" y="2999448"/>
            <a:chExt cx="1371600" cy="1663810"/>
          </a:xfrm>
        </p:grpSpPr>
        <p:pic>
          <p:nvPicPr>
            <p:cNvPr id="38" name="Picture 45" descr="ICON_Firewall_Q308">
              <a:extLst>
                <a:ext uri="{FF2B5EF4-FFF2-40B4-BE49-F238E27FC236}">
                  <a16:creationId xmlns:a16="http://schemas.microsoft.com/office/drawing/2014/main" id="{7F81197B-CFA7-4B3B-9C0A-33BA0683D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41066" y="2999448"/>
              <a:ext cx="1371600" cy="126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BB7C69-4982-4C2E-AA45-9CC53D657679}"/>
                </a:ext>
              </a:extLst>
            </p:cNvPr>
            <p:cNvSpPr txBox="1"/>
            <p:nvPr/>
          </p:nvSpPr>
          <p:spPr>
            <a:xfrm>
              <a:off x="7069666" y="4267861"/>
              <a:ext cx="914400" cy="3953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200" b="1" dirty="0"/>
                <a:t>Enterprise</a:t>
              </a:r>
            </a:p>
            <a:p>
              <a:pPr algn="ctr"/>
              <a:r>
                <a:rPr lang="en-US" sz="1200" b="1" dirty="0"/>
                <a:t>Firewall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3F01966-D492-4DAD-8684-2CBE3D5C8D32}"/>
              </a:ext>
            </a:extLst>
          </p:cNvPr>
          <p:cNvSpPr txBox="1"/>
          <p:nvPr/>
        </p:nvSpPr>
        <p:spPr>
          <a:xfrm>
            <a:off x="10068856" y="5231072"/>
            <a:ext cx="914400" cy="3953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200" b="1" dirty="0"/>
              <a:t>Corporate HQ /</a:t>
            </a:r>
          </a:p>
          <a:p>
            <a:pPr algn="ctr"/>
            <a:r>
              <a:rPr lang="en-US" sz="1200" b="1" dirty="0"/>
              <a:t>Datacenter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652069B-E9B3-411C-B152-219F4683A1AA}"/>
              </a:ext>
            </a:extLst>
          </p:cNvPr>
          <p:cNvCxnSpPr>
            <a:cxnSpLocks/>
          </p:cNvCxnSpPr>
          <p:nvPr/>
        </p:nvCxnSpPr>
        <p:spPr>
          <a:xfrm>
            <a:off x="5654292" y="4001690"/>
            <a:ext cx="1958906" cy="0"/>
          </a:xfrm>
          <a:prstGeom prst="straightConnector1">
            <a:avLst/>
          </a:prstGeom>
          <a:ln w="28575">
            <a:solidFill>
              <a:srgbClr val="FFC0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1AC7539-27F9-4817-8073-7746044D604D}"/>
              </a:ext>
            </a:extLst>
          </p:cNvPr>
          <p:cNvCxnSpPr>
            <a:cxnSpLocks/>
          </p:cNvCxnSpPr>
          <p:nvPr/>
        </p:nvCxnSpPr>
        <p:spPr>
          <a:xfrm>
            <a:off x="8527598" y="4001690"/>
            <a:ext cx="1998458" cy="0"/>
          </a:xfrm>
          <a:prstGeom prst="straightConnector1">
            <a:avLst/>
          </a:prstGeom>
          <a:ln w="28575">
            <a:solidFill>
              <a:srgbClr val="00B05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C0BEC9-C505-4F9A-A631-F60570A10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74628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157B2-CA48-44A7-A99B-AED836A9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45849-3769-433F-AE1F-D18454844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30" y="1676400"/>
            <a:ext cx="7707840" cy="4343400"/>
          </a:xfrm>
        </p:spPr>
        <p:txBody>
          <a:bodyPr/>
          <a:lstStyle/>
          <a:p>
            <a:r>
              <a:rPr lang="en-US" dirty="0"/>
              <a:t>VMsources edge systems use </a:t>
            </a:r>
            <a:r>
              <a:rPr lang="en-US" b="1" dirty="0"/>
              <a:t>DUO Multifactor Authentication</a:t>
            </a:r>
          </a:p>
          <a:p>
            <a:r>
              <a:rPr lang="en-US" dirty="0"/>
              <a:t>VMsources uses </a:t>
            </a:r>
            <a:r>
              <a:rPr lang="en-US" b="1" dirty="0"/>
              <a:t>strong, randomized passwords </a:t>
            </a:r>
            <a:r>
              <a:rPr lang="en-US" dirty="0"/>
              <a:t>for Infrastructure Systems</a:t>
            </a:r>
          </a:p>
          <a:p>
            <a:pPr lvl="1"/>
            <a:r>
              <a:rPr lang="en-US" dirty="0"/>
              <a:t>24 random characters or longer</a:t>
            </a:r>
          </a:p>
          <a:p>
            <a:r>
              <a:rPr lang="en-US" dirty="0"/>
              <a:t>VMsources </a:t>
            </a:r>
            <a:r>
              <a:rPr lang="en-US" b="1" dirty="0"/>
              <a:t>complies with </a:t>
            </a:r>
            <a:r>
              <a:rPr lang="en-US" b="1" dirty="0">
                <a:hlinkClick r:id="rId2"/>
              </a:rPr>
              <a:t>NIST Digital Identity Guidelines 800-63-3 </a:t>
            </a:r>
            <a:r>
              <a:rPr lang="en-US" dirty="0"/>
              <a:t>Digital Identity Guidelines</a:t>
            </a:r>
          </a:p>
          <a:p>
            <a:r>
              <a:rPr lang="en-US" dirty="0"/>
              <a:t>VMsources uses </a:t>
            </a:r>
            <a:r>
              <a:rPr lang="en-US" b="1" dirty="0"/>
              <a:t>dedicated Business Continuity domain </a:t>
            </a:r>
            <a:r>
              <a:rPr lang="en-US" dirty="0"/>
              <a:t>for Backup and Infrastructure Systems</a:t>
            </a:r>
          </a:p>
          <a:p>
            <a:r>
              <a:rPr lang="en-US" dirty="0"/>
              <a:t>VMsources </a:t>
            </a:r>
            <a:r>
              <a:rPr lang="en-US" b="1" dirty="0"/>
              <a:t>always encrypts passwords </a:t>
            </a:r>
            <a:r>
              <a:rPr lang="en-US" dirty="0"/>
              <a:t>and all sensitive and proprietary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093FF-404F-45D9-B96E-9E306771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40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6DA91-63ED-4D3D-8AAF-73E6233A7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we do to protect VMsources from Ransomware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CDB7EE-2635-48B8-B494-BEC4C5594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177" y="829638"/>
            <a:ext cx="2463945" cy="1642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066F82-42CE-453E-8232-6A032C3318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r="3737"/>
          <a:stretch/>
        </p:blipFill>
        <p:spPr>
          <a:xfrm>
            <a:off x="8646455" y="2635154"/>
            <a:ext cx="2463945" cy="1598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FF66F6-8204-4676-96B1-9C4D43A55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177" y="4385732"/>
            <a:ext cx="2463945" cy="1642630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9E56B56-594D-7C30-62C1-1DAAB1AF5EBC}"/>
              </a:ext>
            </a:extLst>
          </p:cNvPr>
          <p:cNvSpPr txBox="1">
            <a:spLocks/>
          </p:cNvSpPr>
          <p:nvPr/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0306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Cloud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A85761-9854-4822-B5AD-78F2DA249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30" y="1676400"/>
            <a:ext cx="3307620" cy="4343400"/>
          </a:xfrm>
        </p:spPr>
        <p:txBody>
          <a:bodyPr/>
          <a:lstStyle/>
          <a:p>
            <a:r>
              <a:rPr lang="en-US" dirty="0"/>
              <a:t>AICPA Audited</a:t>
            </a:r>
          </a:p>
          <a:p>
            <a:pPr lvl="1"/>
            <a:r>
              <a:rPr lang="en-US" dirty="0"/>
              <a:t>SOC 1</a:t>
            </a:r>
          </a:p>
          <a:p>
            <a:pPr lvl="1"/>
            <a:r>
              <a:rPr lang="en-US" dirty="0"/>
              <a:t>SOC 2</a:t>
            </a:r>
          </a:p>
          <a:p>
            <a:r>
              <a:rPr lang="en-US" dirty="0"/>
              <a:t>ISO 27001 Certified</a:t>
            </a:r>
          </a:p>
          <a:p>
            <a:r>
              <a:rPr lang="en-US" dirty="0"/>
              <a:t>HIPAA Compliant</a:t>
            </a:r>
          </a:p>
          <a:p>
            <a:r>
              <a:rPr lang="en-US" dirty="0"/>
              <a:t>PCI DSS Compliant</a:t>
            </a:r>
          </a:p>
          <a:p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30BA1936-EE2E-457C-B277-7526837CC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030" y="1206500"/>
            <a:ext cx="10969943" cy="304800"/>
          </a:xfrm>
        </p:spPr>
        <p:txBody>
          <a:bodyPr/>
          <a:lstStyle/>
          <a:p>
            <a:r>
              <a:rPr lang="en-US" dirty="0"/>
              <a:t>Certification &amp; Compliance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DBFE8A6-6703-4D8C-A3AD-7F69C3C257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12413" r="22822" b="12286"/>
          <a:stretch/>
        </p:blipFill>
        <p:spPr>
          <a:xfrm>
            <a:off x="4128710" y="2983673"/>
            <a:ext cx="1209224" cy="109150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91D50F0-95FF-4B5B-8076-1D4FFB4F4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1" r="4311"/>
          <a:stretch/>
        </p:blipFill>
        <p:spPr>
          <a:xfrm>
            <a:off x="7597782" y="882843"/>
            <a:ext cx="1186100" cy="11505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3883E65-9E50-4D71-AFC9-2AF42A058B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95" y="3063557"/>
            <a:ext cx="1945023" cy="10116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2864EE0-6F5F-498E-B934-F3115D8FD8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80" y="4936701"/>
            <a:ext cx="2288069" cy="879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90427-D5BB-4463-8C12-BBA91982FC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36" y="2043524"/>
            <a:ext cx="3966759" cy="27709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4661F45-2F22-40DF-B5A7-2596D4827D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r="53268"/>
          <a:stretch/>
        </p:blipFill>
        <p:spPr>
          <a:xfrm>
            <a:off x="5550340" y="882844"/>
            <a:ext cx="1186100" cy="1150521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DC31FE8-C1D7-6708-649E-64D824B0698D}"/>
              </a:ext>
            </a:extLst>
          </p:cNvPr>
          <p:cNvSpPr txBox="1">
            <a:spLocks/>
          </p:cNvSpPr>
          <p:nvPr/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95093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9B35F0-A72E-46D4-BA2B-4E2EEF2143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12641" r="11170" b="12640"/>
          <a:stretch/>
        </p:blipFill>
        <p:spPr>
          <a:xfrm>
            <a:off x="3844833" y="2235178"/>
            <a:ext cx="4044393" cy="3043467"/>
          </a:xfrm>
          <a:prstGeom prst="rect">
            <a:avLst/>
          </a:prstGeom>
        </p:spPr>
      </p:pic>
      <p:pic>
        <p:nvPicPr>
          <p:cNvPr id="1032" name="Picture 8" descr="C:\Users\Abject-3D\Desktop\VMWare Files\FINAL diagrams\Basic Virtualization\3D PNGs\VMW_10Q2_DGRM_PrivateCloudFed_Comm_6.png"/>
          <p:cNvPicPr>
            <a:picLocks noChangeAspect="1" noChangeArrowheads="1"/>
          </p:cNvPicPr>
          <p:nvPr/>
        </p:nvPicPr>
        <p:blipFill>
          <a:blip r:embed="rId4"/>
          <a:srcRect b="22822"/>
          <a:stretch>
            <a:fillRect/>
          </a:stretch>
        </p:blipFill>
        <p:spPr bwMode="auto">
          <a:xfrm>
            <a:off x="8894922" y="1576691"/>
            <a:ext cx="2686050" cy="1771650"/>
          </a:xfrm>
          <a:prstGeom prst="rect">
            <a:avLst/>
          </a:prstGeom>
          <a:noFill/>
        </p:spPr>
      </p:pic>
      <p:pic>
        <p:nvPicPr>
          <p:cNvPr id="3" name="Picture 2" descr="Image result for google cloud">
            <a:extLst>
              <a:ext uri="{FF2B5EF4-FFF2-40B4-BE49-F238E27FC236}">
                <a16:creationId xmlns:a16="http://schemas.microsoft.com/office/drawing/2014/main" id="{C113DC8D-6B04-49BE-9C18-90A76ABB1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24" y="1814818"/>
            <a:ext cx="1330447" cy="133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bject-3D\Desktop\VMWare Files\FINAL diagrams\Basic Virtualization\3D PNGs\VMW_10Q2_DGRM_PrivateCloudFed_Comm_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94922" y="2937677"/>
            <a:ext cx="2686050" cy="1685925"/>
          </a:xfrm>
          <a:prstGeom prst="rect">
            <a:avLst/>
          </a:prstGeom>
          <a:noFill/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Cloud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30BA1936-EE2E-457C-B277-7526837CC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030" y="1219200"/>
            <a:ext cx="10969943" cy="304800"/>
          </a:xfrm>
        </p:spPr>
        <p:txBody>
          <a:bodyPr/>
          <a:lstStyle/>
          <a:p>
            <a:r>
              <a:rPr lang="en-US" dirty="0"/>
              <a:t>Integration with both Public and Private Clouds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7587DE-CAB0-464B-8EC3-89B6B0042A86}"/>
              </a:ext>
            </a:extLst>
          </p:cNvPr>
          <p:cNvSpPr txBox="1"/>
          <p:nvPr/>
        </p:nvSpPr>
        <p:spPr>
          <a:xfrm>
            <a:off x="4737933" y="3614001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333333"/>
                </a:solidFill>
              </a:rPr>
              <a:t>Security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11195" y="110669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Public Clouds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34752" y="1658911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Secure Cloud</a:t>
            </a:r>
          </a:p>
        </p:txBody>
      </p:sp>
      <p:pic>
        <p:nvPicPr>
          <p:cNvPr id="24" name="Picture 11" descr="C:\Users\Abject-3D\Desktop\VMWare Files\FINAL diagrams\Basic Virtualization\3D PNGs\VMW_10Q2_DGRM_PrivateCloudFed_Comm_9.png">
            <a:extLst>
              <a:ext uri="{FF2B5EF4-FFF2-40B4-BE49-F238E27FC236}">
                <a16:creationId xmlns:a16="http://schemas.microsoft.com/office/drawing/2014/main" id="{8A64FBD6-E745-4D31-A186-5CC6074B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94922" y="4305216"/>
            <a:ext cx="2686050" cy="1685925"/>
          </a:xfrm>
          <a:prstGeom prst="rect">
            <a:avLst/>
          </a:prstGeom>
          <a:noFill/>
        </p:spPr>
      </p:pic>
      <p:pic>
        <p:nvPicPr>
          <p:cNvPr id="6" name="Picture 8" descr="Image result for AWS">
            <a:extLst>
              <a:ext uri="{FF2B5EF4-FFF2-40B4-BE49-F238E27FC236}">
                <a16:creationId xmlns:a16="http://schemas.microsoft.com/office/drawing/2014/main" id="{8B6DB7AD-EA83-4593-9C7B-7F16B4FC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371" y="4459996"/>
            <a:ext cx="1835151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salesforce">
            <a:extLst>
              <a:ext uri="{FF2B5EF4-FFF2-40B4-BE49-F238E27FC236}">
                <a16:creationId xmlns:a16="http://schemas.microsoft.com/office/drawing/2014/main" id="{50B03F77-7970-4489-A2AF-C1C9F58DC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23" y="3233594"/>
            <a:ext cx="1033542" cy="72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E61785-7F5C-4D9A-B4EF-1825104E8A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45" y="3672750"/>
            <a:ext cx="1136666" cy="648099"/>
          </a:xfrm>
          <a:prstGeom prst="rect">
            <a:avLst/>
          </a:prstGeom>
        </p:spPr>
      </p:pic>
      <p:pic>
        <p:nvPicPr>
          <p:cNvPr id="68" name="Picture 7" descr="C:\Users\testuser\AppData\Local\Temp\VMwareDnD\122f469e\ICON_Building_Q308.png">
            <a:extLst>
              <a:ext uri="{FF2B5EF4-FFF2-40B4-BE49-F238E27FC236}">
                <a16:creationId xmlns:a16="http://schemas.microsoft.com/office/drawing/2014/main" id="{A15EBA68-2102-4F8F-9E93-EBB11EE23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4099" y="2197350"/>
            <a:ext cx="897182" cy="1036245"/>
          </a:xfrm>
          <a:prstGeom prst="rect">
            <a:avLst/>
          </a:prstGeom>
          <a:noFill/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2240349-9160-43AB-8F21-0ABF40121400}"/>
              </a:ext>
            </a:extLst>
          </p:cNvPr>
          <p:cNvSpPr txBox="1"/>
          <p:nvPr/>
        </p:nvSpPr>
        <p:spPr>
          <a:xfrm>
            <a:off x="300678" y="1654298"/>
            <a:ext cx="252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On-site Private Cloud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893E0C67-2304-4678-9AEE-FB38AAC0087C}"/>
              </a:ext>
            </a:extLst>
          </p:cNvPr>
          <p:cNvSpPr/>
          <p:nvPr/>
        </p:nvSpPr>
        <p:spPr>
          <a:xfrm>
            <a:off x="2557489" y="3065096"/>
            <a:ext cx="1335358" cy="632466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Secure Pipe #1</a:t>
            </a:r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id="{5332148A-1398-4367-A5DC-17694D23B0DB}"/>
              </a:ext>
            </a:extLst>
          </p:cNvPr>
          <p:cNvSpPr/>
          <p:nvPr/>
        </p:nvSpPr>
        <p:spPr>
          <a:xfrm>
            <a:off x="2542878" y="3938717"/>
            <a:ext cx="1335358" cy="632466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Secure Pipe #2</a:t>
            </a:r>
          </a:p>
        </p:txBody>
      </p:sp>
      <p:sp>
        <p:nvSpPr>
          <p:cNvPr id="56" name="Arrow: Left-Right 55">
            <a:extLst>
              <a:ext uri="{FF2B5EF4-FFF2-40B4-BE49-F238E27FC236}">
                <a16:creationId xmlns:a16="http://schemas.microsoft.com/office/drawing/2014/main" id="{80877F6B-FBB0-415A-A48A-F47BA9633599}"/>
              </a:ext>
            </a:extLst>
          </p:cNvPr>
          <p:cNvSpPr/>
          <p:nvPr/>
        </p:nvSpPr>
        <p:spPr>
          <a:xfrm rot="20197846">
            <a:off x="7353010" y="2934947"/>
            <a:ext cx="1771318" cy="223025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SSL - Secure</a:t>
            </a:r>
          </a:p>
        </p:txBody>
      </p:sp>
      <p:sp>
        <p:nvSpPr>
          <p:cNvPr id="104" name="Arrow: Left-Right 103">
            <a:extLst>
              <a:ext uri="{FF2B5EF4-FFF2-40B4-BE49-F238E27FC236}">
                <a16:creationId xmlns:a16="http://schemas.microsoft.com/office/drawing/2014/main" id="{198241A8-74D9-4D25-81F5-70189FDBDE9D}"/>
              </a:ext>
            </a:extLst>
          </p:cNvPr>
          <p:cNvSpPr/>
          <p:nvPr/>
        </p:nvSpPr>
        <p:spPr>
          <a:xfrm rot="1468071">
            <a:off x="7672403" y="4812610"/>
            <a:ext cx="1783137" cy="220867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SSL - Secure</a:t>
            </a:r>
          </a:p>
        </p:txBody>
      </p:sp>
      <p:sp>
        <p:nvSpPr>
          <p:cNvPr id="105" name="Arrow: Left-Right 104">
            <a:extLst>
              <a:ext uri="{FF2B5EF4-FFF2-40B4-BE49-F238E27FC236}">
                <a16:creationId xmlns:a16="http://schemas.microsoft.com/office/drawing/2014/main" id="{EE07C1F4-29E4-488F-AFEC-FF2DEEC8AD38}"/>
              </a:ext>
            </a:extLst>
          </p:cNvPr>
          <p:cNvSpPr/>
          <p:nvPr/>
        </p:nvSpPr>
        <p:spPr>
          <a:xfrm>
            <a:off x="7838426" y="3791656"/>
            <a:ext cx="1439063" cy="224956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SSL - Secure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FD1A6A-72BA-4206-9601-B22E6D45BF13}"/>
              </a:ext>
            </a:extLst>
          </p:cNvPr>
          <p:cNvGrpSpPr/>
          <p:nvPr/>
        </p:nvGrpSpPr>
        <p:grpSpPr>
          <a:xfrm>
            <a:off x="3704075" y="5703132"/>
            <a:ext cx="1436915" cy="608982"/>
            <a:chOff x="3394901" y="5918818"/>
            <a:chExt cx="1436915" cy="608982"/>
          </a:xfrm>
        </p:grpSpPr>
        <p:sp>
          <p:nvSpPr>
            <p:cNvPr id="50" name="Rounded Rectangle 54">
              <a:extLst>
                <a:ext uri="{FF2B5EF4-FFF2-40B4-BE49-F238E27FC236}">
                  <a16:creationId xmlns:a16="http://schemas.microsoft.com/office/drawing/2014/main" id="{FEEB8CAA-E501-4D73-B2A6-B1760BE6F376}"/>
                </a:ext>
              </a:extLst>
            </p:cNvPr>
            <p:cNvSpPr/>
            <p:nvPr/>
          </p:nvSpPr>
          <p:spPr bwMode="auto">
            <a:xfrm>
              <a:off x="3394901" y="5922159"/>
              <a:ext cx="1436915" cy="605641"/>
            </a:xfrm>
            <a:prstGeom prst="roundRect">
              <a:avLst>
                <a:gd name="adj" fmla="val 1136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 w="12700">
              <a:solidFill>
                <a:srgbClr val="A6A6A6"/>
              </a:solidFill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spcAft>
                  <a:spcPct val="0"/>
                </a:spcAft>
                <a:defRPr/>
              </a:pP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D4367B3-1D9D-4A55-9B46-19FD5A614DCD}"/>
                </a:ext>
              </a:extLst>
            </p:cNvPr>
            <p:cNvSpPr txBox="1"/>
            <p:nvPr/>
          </p:nvSpPr>
          <p:spPr>
            <a:xfrm>
              <a:off x="3731369" y="5918818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333333"/>
                  </a:solidFill>
                </a:rPr>
                <a:t>User Portals</a:t>
              </a:r>
            </a:p>
          </p:txBody>
        </p:sp>
        <p:pic>
          <p:nvPicPr>
            <p:cNvPr id="53" name="Picture 3" descr="C:\Users\Abject-3D\Desktop\VMWare Files\FINAL diagrams\Basic Virtualization\3D PNGs\VMW_10Q2_DGRM_Cloud_Director_R8_0.png">
              <a:extLst>
                <a:ext uri="{FF2B5EF4-FFF2-40B4-BE49-F238E27FC236}">
                  <a16:creationId xmlns:a16="http://schemas.microsoft.com/office/drawing/2014/main" id="{E6F4E11D-0999-4552-9892-A9A5C519A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30429" y="6149769"/>
              <a:ext cx="406337" cy="323564"/>
            </a:xfrm>
            <a:prstGeom prst="rect">
              <a:avLst/>
            </a:prstGeom>
            <a:noFill/>
          </p:spPr>
        </p:pic>
        <p:pic>
          <p:nvPicPr>
            <p:cNvPr id="62" name="Picture 4" descr="C:\Users\Abject-3D\Desktop\VMWare Files\FINAL diagrams\Basic Virtualization\3D PNGs\VMW_10Q2_DGRM_Cloud_Director_R8_1.png">
              <a:extLst>
                <a:ext uri="{FF2B5EF4-FFF2-40B4-BE49-F238E27FC236}">
                  <a16:creationId xmlns:a16="http://schemas.microsoft.com/office/drawing/2014/main" id="{55DBCFE4-5960-41DE-9B98-8FEDA33B5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161850" y="6148779"/>
              <a:ext cx="428911" cy="323564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E976DA-15D2-4B82-8685-6F71B1D940CF}"/>
              </a:ext>
            </a:extLst>
          </p:cNvPr>
          <p:cNvGrpSpPr/>
          <p:nvPr/>
        </p:nvGrpSpPr>
        <p:grpSpPr>
          <a:xfrm>
            <a:off x="5232611" y="5710904"/>
            <a:ext cx="1436915" cy="612619"/>
            <a:chOff x="5144779" y="5536160"/>
            <a:chExt cx="1436915" cy="612619"/>
          </a:xfrm>
        </p:grpSpPr>
        <p:sp>
          <p:nvSpPr>
            <p:cNvPr id="69" name="Rounded Rectangle 55">
              <a:extLst>
                <a:ext uri="{FF2B5EF4-FFF2-40B4-BE49-F238E27FC236}">
                  <a16:creationId xmlns:a16="http://schemas.microsoft.com/office/drawing/2014/main" id="{CBFB2F40-AAE1-43C3-978B-D7AF4806E448}"/>
                </a:ext>
              </a:extLst>
            </p:cNvPr>
            <p:cNvSpPr/>
            <p:nvPr/>
          </p:nvSpPr>
          <p:spPr bwMode="auto">
            <a:xfrm>
              <a:off x="5144779" y="5539501"/>
              <a:ext cx="1436915" cy="605641"/>
            </a:xfrm>
            <a:prstGeom prst="roundRect">
              <a:avLst>
                <a:gd name="adj" fmla="val 1136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 w="12700">
              <a:solidFill>
                <a:srgbClr val="A6A6A6"/>
              </a:solidFill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spcAft>
                  <a:spcPct val="0"/>
                </a:spcAft>
                <a:defRPr/>
              </a:pP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7E9703D-1178-453C-A711-2D58B5000180}"/>
                </a:ext>
              </a:extLst>
            </p:cNvPr>
            <p:cNvSpPr txBox="1"/>
            <p:nvPr/>
          </p:nvSpPr>
          <p:spPr>
            <a:xfrm>
              <a:off x="5429967" y="5536160"/>
              <a:ext cx="8436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333333"/>
                  </a:solidFill>
                </a:rPr>
                <a:t>Workloads</a:t>
              </a:r>
            </a:p>
          </p:txBody>
        </p:sp>
        <p:pic>
          <p:nvPicPr>
            <p:cNvPr id="71" name="Picture 150" descr="ICON_VM_basic_label_Q308">
              <a:extLst>
                <a:ext uri="{FF2B5EF4-FFF2-40B4-BE49-F238E27FC236}">
                  <a16:creationId xmlns:a16="http://schemas.microsoft.com/office/drawing/2014/main" id="{CD24726B-0631-4D9D-B8FF-376717A4A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186888" y="5723601"/>
              <a:ext cx="355973" cy="41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152" descr="ICON_VM_detailed_2labels_Q308">
              <a:extLst>
                <a:ext uri="{FF2B5EF4-FFF2-40B4-BE49-F238E27FC236}">
                  <a16:creationId xmlns:a16="http://schemas.microsoft.com/office/drawing/2014/main" id="{5F2396C8-53FC-4570-A642-260B2EE84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201982" y="5675676"/>
              <a:ext cx="390635" cy="46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151" descr="ICON_VM_desktop_Q308">
              <a:extLst>
                <a:ext uri="{FF2B5EF4-FFF2-40B4-BE49-F238E27FC236}">
                  <a16:creationId xmlns:a16="http://schemas.microsoft.com/office/drawing/2014/main" id="{48CBBCF7-259B-4A66-9F66-85F62F9F2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11766" y="5734399"/>
              <a:ext cx="355973" cy="4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AA03A8-AFF0-4D3E-A989-ACFFCF99AE3B}"/>
              </a:ext>
            </a:extLst>
          </p:cNvPr>
          <p:cNvGrpSpPr/>
          <p:nvPr/>
        </p:nvGrpSpPr>
        <p:grpSpPr>
          <a:xfrm>
            <a:off x="6768293" y="5702782"/>
            <a:ext cx="1436915" cy="608982"/>
            <a:chOff x="6088561" y="4825082"/>
            <a:chExt cx="1436915" cy="608982"/>
          </a:xfrm>
        </p:grpSpPr>
        <p:sp>
          <p:nvSpPr>
            <p:cNvPr id="74" name="Rounded Rectangle 56">
              <a:extLst>
                <a:ext uri="{FF2B5EF4-FFF2-40B4-BE49-F238E27FC236}">
                  <a16:creationId xmlns:a16="http://schemas.microsoft.com/office/drawing/2014/main" id="{C1BE4682-F52C-41A3-99B6-723E0977BB8C}"/>
                </a:ext>
              </a:extLst>
            </p:cNvPr>
            <p:cNvSpPr/>
            <p:nvPr/>
          </p:nvSpPr>
          <p:spPr bwMode="auto">
            <a:xfrm>
              <a:off x="6088561" y="4828423"/>
              <a:ext cx="1436915" cy="605641"/>
            </a:xfrm>
            <a:prstGeom prst="roundRect">
              <a:avLst>
                <a:gd name="adj" fmla="val 1136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 w="12700">
              <a:solidFill>
                <a:srgbClr val="A6A6A6"/>
              </a:solidFill>
              <a:headEnd type="none" w="med" len="med"/>
              <a:tailEnd type="none" w="med" len="med"/>
            </a:ln>
            <a:effectLst>
              <a:outerShdw blurRad="50800" dist="254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2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spcAft>
                  <a:spcPct val="0"/>
                </a:spcAft>
                <a:defRPr/>
              </a:pP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34D5589-EF27-496F-B535-3E8ECFE5353A}"/>
                </a:ext>
              </a:extLst>
            </p:cNvPr>
            <p:cNvSpPr txBox="1"/>
            <p:nvPr/>
          </p:nvSpPr>
          <p:spPr>
            <a:xfrm>
              <a:off x="6511743" y="4825082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333333"/>
                  </a:solidFill>
                </a:rPr>
                <a:t>Security</a:t>
              </a:r>
            </a:p>
          </p:txBody>
        </p:sp>
        <p:pic>
          <p:nvPicPr>
            <p:cNvPr id="76" name="Picture 9" descr="C:\Users\Abject-3D\Desktop\VMWare Files\FINAL diagrams\Basic Virtualization\3D PNGs\VMW_10Q2_DGRM_Cloud_Director_R8_6.png">
              <a:extLst>
                <a:ext uri="{FF2B5EF4-FFF2-40B4-BE49-F238E27FC236}">
                  <a16:creationId xmlns:a16="http://schemas.microsoft.com/office/drawing/2014/main" id="{28BDF802-ACEA-4530-856C-5A1FE8223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211100" y="5029851"/>
              <a:ext cx="201112" cy="345912"/>
            </a:xfrm>
            <a:prstGeom prst="rect">
              <a:avLst/>
            </a:prstGeom>
            <a:noFill/>
          </p:spPr>
        </p:pic>
        <p:pic>
          <p:nvPicPr>
            <p:cNvPr id="77" name="Picture 10" descr="C:\Users\Abject-3D\Desktop\VMWare Files\FINAL diagrams\Basic Virtualization\3D PNGs\VMW_10Q2_DGRM_Cloud_Director_R8_7.png">
              <a:extLst>
                <a:ext uri="{FF2B5EF4-FFF2-40B4-BE49-F238E27FC236}">
                  <a16:creationId xmlns:a16="http://schemas.microsoft.com/office/drawing/2014/main" id="{5B964BFC-291B-4B72-84F2-EBE05D179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 l="32571" t="32308" r="32571" b="25846"/>
            <a:stretch>
              <a:fillRect/>
            </a:stretch>
          </p:blipFill>
          <p:spPr bwMode="auto">
            <a:xfrm>
              <a:off x="6681980" y="5033247"/>
              <a:ext cx="293762" cy="327482"/>
            </a:xfrm>
            <a:prstGeom prst="rect">
              <a:avLst/>
            </a:prstGeom>
            <a:noFill/>
          </p:spPr>
        </p:pic>
        <p:pic>
          <p:nvPicPr>
            <p:cNvPr id="78" name="Picture 26" descr="Image result for vmware router icon">
              <a:extLst>
                <a:ext uri="{FF2B5EF4-FFF2-40B4-BE49-F238E27FC236}">
                  <a16:creationId xmlns:a16="http://schemas.microsoft.com/office/drawing/2014/main" id="{1FB6E35B-2BC9-4C09-920F-D06EB60FB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139" y="5013304"/>
              <a:ext cx="367367" cy="36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Left Brace 10">
            <a:extLst>
              <a:ext uri="{FF2B5EF4-FFF2-40B4-BE49-F238E27FC236}">
                <a16:creationId xmlns:a16="http://schemas.microsoft.com/office/drawing/2014/main" id="{1CB4E977-F2B9-4955-8E3B-190825997EBC}"/>
              </a:ext>
            </a:extLst>
          </p:cNvPr>
          <p:cNvSpPr/>
          <p:nvPr/>
        </p:nvSpPr>
        <p:spPr>
          <a:xfrm rot="5400000">
            <a:off x="5792000" y="3186643"/>
            <a:ext cx="280975" cy="4724399"/>
          </a:xfrm>
          <a:prstGeom prst="leftBrac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6098B4-F6D0-407D-9BAD-A40650588EB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3713" t="21661" r="26504" b="18742"/>
          <a:stretch/>
        </p:blipFill>
        <p:spPr>
          <a:xfrm>
            <a:off x="559854" y="3280345"/>
            <a:ext cx="901033" cy="979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E1578B-AD51-4B66-89BF-586F94F1903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4098" t="25626" r="26167" b="14544"/>
          <a:stretch/>
        </p:blipFill>
        <p:spPr>
          <a:xfrm>
            <a:off x="1573948" y="3312953"/>
            <a:ext cx="896095" cy="979648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1969B42-6E8D-DE41-6721-920463719E16}"/>
              </a:ext>
            </a:extLst>
          </p:cNvPr>
          <p:cNvSpPr txBox="1">
            <a:spLocks/>
          </p:cNvSpPr>
          <p:nvPr/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852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488F00-DC13-4B96-9034-EEC7E4F15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87" y="1524001"/>
            <a:ext cx="7049457" cy="4279897"/>
          </a:xfrm>
          <a:prstGeom prst="rect">
            <a:avLst/>
          </a:prstGeom>
        </p:spPr>
      </p:pic>
      <p:sp>
        <p:nvSpPr>
          <p:cNvPr id="10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8E20B6-C725-42A2-9EB0-ED2B7D27DD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Multiple Locations Guarantee Broad Network Access</a:t>
            </a:r>
          </a:p>
        </p:txBody>
      </p:sp>
      <p:cxnSp>
        <p:nvCxnSpPr>
          <p:cNvPr id="136" name="Straight Connector 135"/>
          <p:cNvCxnSpPr>
            <a:cxnSpLocks/>
          </p:cNvCxnSpPr>
          <p:nvPr/>
        </p:nvCxnSpPr>
        <p:spPr>
          <a:xfrm flipV="1">
            <a:off x="3487833" y="4474732"/>
            <a:ext cx="0" cy="108786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cxnSpLocks/>
            <a:endCxn id="157" idx="2"/>
          </p:cNvCxnSpPr>
          <p:nvPr/>
        </p:nvCxnSpPr>
        <p:spPr>
          <a:xfrm flipH="1" flipV="1">
            <a:off x="6249708" y="4711906"/>
            <a:ext cx="11390" cy="73983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cxnSpLocks/>
          </p:cNvCxnSpPr>
          <p:nvPr/>
        </p:nvCxnSpPr>
        <p:spPr>
          <a:xfrm flipV="1">
            <a:off x="9220504" y="4474731"/>
            <a:ext cx="15299" cy="96460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>
            <a:spLocks/>
          </p:cNvSpPr>
          <p:nvPr/>
        </p:nvSpPr>
        <p:spPr>
          <a:xfrm>
            <a:off x="6166815" y="4147033"/>
            <a:ext cx="228600" cy="228600"/>
          </a:xfrm>
          <a:prstGeom prst="ellipse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1253216" y="4254426"/>
            <a:ext cx="9954207" cy="440613"/>
          </a:xfrm>
          <a:prstGeom prst="round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1386805" y="4250241"/>
            <a:ext cx="9725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North America Secure Cloud running VMware vCloud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®</a:t>
            </a:r>
          </a:p>
        </p:txBody>
      </p:sp>
      <p:pic>
        <p:nvPicPr>
          <p:cNvPr id="163" name="Picture 14" descr="ICON_Storage_3up_Q4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733" y="4893349"/>
            <a:ext cx="1131088" cy="8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" name="Group 84"/>
          <p:cNvGrpSpPr>
            <a:grpSpLocks noChangeAspect="1"/>
          </p:cNvGrpSpPr>
          <p:nvPr/>
        </p:nvGrpSpPr>
        <p:grpSpPr bwMode="auto">
          <a:xfrm>
            <a:off x="2018082" y="4894220"/>
            <a:ext cx="2309321" cy="850890"/>
            <a:chOff x="2552700" y="5260975"/>
            <a:chExt cx="717550" cy="352425"/>
          </a:xfrm>
        </p:grpSpPr>
        <p:pic>
          <p:nvPicPr>
            <p:cNvPr id="167" name="Picture 5" descr="ICON_Datacenter_3_R2_Q3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051" y="5260975"/>
              <a:ext cx="291199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5" descr="ICON_Datacenter_3_R2_Q3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600" y="5260975"/>
              <a:ext cx="291199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5" descr="ICON_Datacenter_3_R2_Q3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700" y="5260975"/>
              <a:ext cx="291199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0" name="Group 93"/>
          <p:cNvGrpSpPr>
            <a:grpSpLocks noChangeAspect="1"/>
          </p:cNvGrpSpPr>
          <p:nvPr/>
        </p:nvGrpSpPr>
        <p:grpSpPr bwMode="auto">
          <a:xfrm>
            <a:off x="5151246" y="4932470"/>
            <a:ext cx="2224842" cy="720367"/>
            <a:chOff x="4038600" y="5257800"/>
            <a:chExt cx="823391" cy="355600"/>
          </a:xfrm>
        </p:grpSpPr>
        <p:grpSp>
          <p:nvGrpSpPr>
            <p:cNvPr id="171" name="Group 83"/>
            <p:cNvGrpSpPr>
              <a:grpSpLocks/>
            </p:cNvGrpSpPr>
            <p:nvPr/>
          </p:nvGrpSpPr>
          <p:grpSpPr bwMode="auto">
            <a:xfrm>
              <a:off x="4038600" y="5257800"/>
              <a:ext cx="258241" cy="355600"/>
              <a:chOff x="4038600" y="5257800"/>
              <a:chExt cx="258241" cy="355600"/>
            </a:xfrm>
          </p:grpSpPr>
          <p:pic>
            <p:nvPicPr>
              <p:cNvPr id="183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429250"/>
                <a:ext cx="258241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343525"/>
                <a:ext cx="258241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257800"/>
                <a:ext cx="258241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" name="Group 85"/>
            <p:cNvGrpSpPr>
              <a:grpSpLocks/>
            </p:cNvGrpSpPr>
            <p:nvPr/>
          </p:nvGrpSpPr>
          <p:grpSpPr bwMode="auto">
            <a:xfrm>
              <a:off x="4330700" y="5257800"/>
              <a:ext cx="258241" cy="355600"/>
              <a:chOff x="4038600" y="5257800"/>
              <a:chExt cx="258241" cy="355600"/>
            </a:xfrm>
          </p:grpSpPr>
          <p:pic>
            <p:nvPicPr>
              <p:cNvPr id="179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429250"/>
                <a:ext cx="258241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0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343525"/>
                <a:ext cx="258241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1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257800"/>
                <a:ext cx="258241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5" name="Group 89"/>
            <p:cNvGrpSpPr>
              <a:grpSpLocks/>
            </p:cNvGrpSpPr>
            <p:nvPr/>
          </p:nvGrpSpPr>
          <p:grpSpPr bwMode="auto">
            <a:xfrm>
              <a:off x="4603750" y="5257800"/>
              <a:ext cx="258241" cy="355600"/>
              <a:chOff x="4038600" y="5257800"/>
              <a:chExt cx="258241" cy="355600"/>
            </a:xfrm>
          </p:grpSpPr>
          <p:pic>
            <p:nvPicPr>
              <p:cNvPr id="176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429250"/>
                <a:ext cx="258241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7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343525"/>
                <a:ext cx="258241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8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257800"/>
                <a:ext cx="258241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8" name="Rectangle 187"/>
          <p:cNvSpPr/>
          <p:nvPr/>
        </p:nvSpPr>
        <p:spPr>
          <a:xfrm>
            <a:off x="2342272" y="5803511"/>
            <a:ext cx="1621114" cy="301752"/>
          </a:xfrm>
          <a:prstGeom prst="rect">
            <a:avLst/>
          </a:prstGeom>
          <a:solidFill>
            <a:srgbClr val="0057AB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Compute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5489763" y="5811900"/>
            <a:ext cx="1621114" cy="301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Network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8425245" y="5803511"/>
            <a:ext cx="1621114" cy="3017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Storage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F0F1EA-6A4C-49AB-AA32-592B6574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Cloud Geo-Scale Diversity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2863307D-F6E3-31EF-EA70-8B869182B962}"/>
              </a:ext>
            </a:extLst>
          </p:cNvPr>
          <p:cNvSpPr txBox="1">
            <a:spLocks/>
          </p:cNvSpPr>
          <p:nvPr/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71658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750A-B723-482D-9DFB-58B6BF83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D5D0-9264-444F-9F90-81895D12A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Clouds will provide the resources you need</a:t>
            </a:r>
          </a:p>
          <a:p>
            <a:r>
              <a:rPr lang="en-US" b="1" dirty="0"/>
              <a:t>Only VMsources </a:t>
            </a:r>
            <a:r>
              <a:rPr lang="en-US" dirty="0"/>
              <a:t>provides a pathway from your on-site Private Cloud to the Secure Cloud</a:t>
            </a:r>
          </a:p>
          <a:p>
            <a:r>
              <a:rPr lang="en-US" b="1" dirty="0"/>
              <a:t>Only VMsources </a:t>
            </a:r>
            <a:r>
              <a:rPr lang="en-US" dirty="0"/>
              <a:t>provides complimentary knowledge transfer when migrating to the Secure Cloud</a:t>
            </a:r>
          </a:p>
          <a:p>
            <a:r>
              <a:rPr lang="en-US" b="1" dirty="0"/>
              <a:t>Only VMsources </a:t>
            </a:r>
            <a:r>
              <a:rPr lang="en-US" dirty="0"/>
              <a:t>offers unlimited Tier 4 support tickets / sessions</a:t>
            </a:r>
          </a:p>
          <a:p>
            <a:r>
              <a:rPr lang="en-US" b="1" dirty="0"/>
              <a:t>Only VMsources </a:t>
            </a:r>
            <a:r>
              <a:rPr lang="en-US" dirty="0"/>
              <a:t>offers guaranteed TCO</a:t>
            </a:r>
          </a:p>
          <a:p>
            <a:r>
              <a:rPr lang="en-US" b="1" dirty="0"/>
              <a:t>Only VMsources </a:t>
            </a:r>
            <a:r>
              <a:rPr lang="en-US" dirty="0"/>
              <a:t>backs the 3-2-1 Rule with </a:t>
            </a:r>
            <a:r>
              <a:rPr lang="en-US" b="1" dirty="0"/>
              <a:t>certification</a:t>
            </a:r>
            <a:r>
              <a:rPr lang="en-US" dirty="0"/>
              <a:t> of your protection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E81B-B8C6-4417-B2F1-62E70144A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44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AE2B8-2872-48BD-BE4F-EF394A644AC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Why Choose VMsources Secure Cloud?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655070E-FBB7-9AE4-C6F5-FD7464974479}"/>
              </a:ext>
            </a:extLst>
          </p:cNvPr>
          <p:cNvSpPr txBox="1">
            <a:spLocks/>
          </p:cNvSpPr>
          <p:nvPr/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48209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B905-70BB-4C65-833B-4B09BF98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Cloud Glossary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AEFE2-1CA4-4712-9EE2-5D2F8022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Secure Cloud RAM</a:t>
            </a:r>
          </a:p>
          <a:p>
            <a:pPr lvl="1"/>
            <a:r>
              <a:rPr lang="en-US" dirty="0"/>
              <a:t>The RAM (or vRAM) allocated to your powered-on VMs</a:t>
            </a:r>
          </a:p>
          <a:p>
            <a:r>
              <a:rPr lang="en-US" dirty="0"/>
              <a:t>Secure Cloud vDisk</a:t>
            </a:r>
          </a:p>
          <a:p>
            <a:pPr lvl="1"/>
            <a:r>
              <a:rPr lang="en-US" dirty="0"/>
              <a:t>Super-fast vSAN SSD Virtual Disk for production VMs or Replicas</a:t>
            </a:r>
          </a:p>
          <a:p>
            <a:r>
              <a:rPr lang="en-US" dirty="0"/>
              <a:t>Veeam Backup SaaS</a:t>
            </a:r>
          </a:p>
          <a:p>
            <a:pPr lvl="1"/>
            <a:r>
              <a:rPr lang="en-US" dirty="0"/>
              <a:t>Veeam Backup and Replication (Enterprise Plus Edition) Software as a Service </a:t>
            </a:r>
          </a:p>
          <a:p>
            <a:r>
              <a:rPr lang="en-US" dirty="0"/>
              <a:t>Veeam Immutable Repo</a:t>
            </a:r>
          </a:p>
          <a:p>
            <a:pPr lvl="1"/>
            <a:r>
              <a:rPr lang="en-US" dirty="0"/>
              <a:t>A primary backup target for incremental backups, permitting fast restores and further offloads to alternate location(s) or Cloud(s).</a:t>
            </a:r>
          </a:p>
          <a:p>
            <a:pPr lvl="1"/>
            <a:r>
              <a:rPr lang="en-US" dirty="0"/>
              <a:t>Veeam Immutable Repositories are tested and proven by  </a:t>
            </a:r>
            <a:r>
              <a:rPr lang="en-US" u="sng" dirty="0">
                <a:hlinkClick r:id="rId2"/>
              </a:rPr>
              <a:t>Cohasset Associates</a:t>
            </a:r>
            <a:r>
              <a:rPr lang="en-US" dirty="0"/>
              <a:t> meeting the requirements for non-rewritable, non-erasable storage as specified by SEC 17a-4(f), FINRA 4511(c) and CFTC 1.31(c)-(d) – </a:t>
            </a:r>
            <a:r>
              <a:rPr lang="en-US" b="1" dirty="0"/>
              <a:t>WORM Equivalency</a:t>
            </a:r>
            <a:endParaRPr lang="en-US" dirty="0"/>
          </a:p>
          <a:p>
            <a:r>
              <a:rPr lang="en-US" dirty="0"/>
              <a:t>Wasabi S3 Immutable Repository</a:t>
            </a:r>
          </a:p>
          <a:p>
            <a:pPr lvl="1"/>
            <a:r>
              <a:rPr lang="en-US" dirty="0"/>
              <a:t>Optional S3 Object storage in alternate Cloud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DC0D4-5F4E-4B37-8183-40F63A209A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45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5F412-5DB3-45AC-BC18-C6D8C556621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3C30E00-CB9A-F2DC-1753-C09EA4B49BC0}"/>
              </a:ext>
            </a:extLst>
          </p:cNvPr>
          <p:cNvSpPr txBox="1">
            <a:spLocks/>
          </p:cNvSpPr>
          <p:nvPr/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198874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B905-70BB-4C65-833B-4B09BF98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Cloud Glossary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AEFE2-1CA4-4712-9EE2-5D2F8022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Grandfather-Son (GFS) Backup</a:t>
            </a:r>
          </a:p>
          <a:p>
            <a:pPr lvl="1"/>
            <a:r>
              <a:rPr lang="en-US" dirty="0"/>
              <a:t>Long-term retention of full backups on a schedule (Weekly, Monthly, Yearly)</a:t>
            </a:r>
          </a:p>
          <a:p>
            <a:r>
              <a:rPr lang="en-US" dirty="0"/>
              <a:t>Incremental Backup</a:t>
            </a:r>
          </a:p>
          <a:p>
            <a:pPr lvl="1"/>
            <a:r>
              <a:rPr lang="en-US" dirty="0"/>
              <a:t>One full backup supplemented on a schedule with backups containing the differences</a:t>
            </a:r>
          </a:p>
          <a:p>
            <a:r>
              <a:rPr lang="en-US" dirty="0"/>
              <a:t>Replication</a:t>
            </a:r>
          </a:p>
          <a:p>
            <a:pPr lvl="1"/>
            <a:r>
              <a:rPr lang="en-US" dirty="0"/>
              <a:t>Stored on a Cloud Datastore, a Replica provides a ready-to-run copy of a Virtual Machine in an alternate location.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DC0D4-5F4E-4B37-8183-40F63A209A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46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93A515-CCD2-4AA1-8068-6B6D675AC5A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266FCD8-025D-2BD6-10D2-7AE5242052F0}"/>
              </a:ext>
            </a:extLst>
          </p:cNvPr>
          <p:cNvSpPr txBox="1">
            <a:spLocks/>
          </p:cNvSpPr>
          <p:nvPr/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655177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58B6C62-CDD6-4E2C-8BC8-699230D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3429000"/>
            <a:ext cx="4416225" cy="2650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Simplicity is elegance</a:t>
            </a:r>
          </a:p>
          <a:p>
            <a:pPr marL="0" indent="0">
              <a:buNone/>
            </a:pPr>
            <a:r>
              <a:rPr lang="en-US" dirty="0"/>
              <a:t>VMsources is a customer-facing MSP specializing in Private Cloud, Infrastructure, and Network.</a:t>
            </a:r>
          </a:p>
          <a:p>
            <a:pPr marL="0" indent="0">
              <a:buNone/>
            </a:pPr>
            <a:r>
              <a:rPr lang="en-US" dirty="0"/>
              <a:t>It is VMsources mission to act as the client's advocate at every stage of the project, from concept to completion.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D6D45-09FB-4A71-8BA9-C71413D258DB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 dirty="0"/>
              <a:t>About Us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5657669" y="5491163"/>
            <a:ext cx="575042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AA3871B-5A80-4D63-B9BD-FFAB1FF70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658442" y="5657850"/>
            <a:ext cx="4692058" cy="1119943"/>
          </a:xfrm>
        </p:spPr>
        <p:txBody>
          <a:bodyPr/>
          <a:lstStyle/>
          <a:p>
            <a:r>
              <a:rPr lang="en-US" dirty="0"/>
              <a:t>We are proud to bring the best technical guidance to the top of a traditional organizational structure.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EF3E39-2332-4C12-9142-1DB674D9F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71D2C9-D8EA-4E77-B942-0C41140B7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16" y="876340"/>
            <a:ext cx="7214484" cy="2812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372CD-4697-4769-B60C-782381ED7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1045995"/>
            <a:ext cx="4206249" cy="10287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D93284-AB02-439E-8FF5-9E2377BDAB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30665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4CE8BA1-EEE3-4693-B6CC-3CB4E92E8D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" b="1289"/>
          <a:stretch>
            <a:fillRect/>
          </a:stretch>
        </p:blipFill>
        <p:spPr>
          <a:xfrm>
            <a:off x="0" y="0"/>
            <a:ext cx="12192000" cy="6786563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51B3CA-790D-465D-9B97-AA9876E35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C12D97-9EB3-9E46-86D3-3A2CA06C20D2}"/>
              </a:ext>
            </a:extLst>
          </p:cNvPr>
          <p:cNvSpPr txBox="1"/>
          <p:nvPr/>
        </p:nvSpPr>
        <p:spPr bwMode="gray">
          <a:xfrm>
            <a:off x="6433190" y="2409694"/>
            <a:ext cx="29839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gradFill>
                  <a:gsLst>
                    <a:gs pos="0">
                      <a:schemeClr val="accent1"/>
                    </a:gs>
                    <a:gs pos="513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</a:rPr>
              <a:t>VMsources Group Inc.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39896" y="4848225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User" title="Icon - Presenter Name">
            <a:extLst>
              <a:ext uri="{FF2B5EF4-FFF2-40B4-BE49-F238E27FC236}">
                <a16:creationId xmlns:a16="http://schemas.microsoft.com/office/drawing/2014/main" id="{97242EBD-470B-4FB1-9B4C-E6DCB28215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2150" y="5034270"/>
            <a:ext cx="218900" cy="2189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US" dirty="0"/>
              <a:t>John Borhek</a:t>
            </a:r>
          </a:p>
        </p:txBody>
      </p:sp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B1BC719A-AAF0-4DB7-9856-CF7AC6A988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2150" y="5388742"/>
            <a:ext cx="218900" cy="2189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1CED8F1-B63A-4FD2-9699-34AD761A88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6905625" y="5412943"/>
            <a:ext cx="3206750" cy="247650"/>
          </a:xfrm>
        </p:spPr>
        <p:txBody>
          <a:bodyPr/>
          <a:lstStyle/>
          <a:p>
            <a:r>
              <a:rPr lang="en-US" dirty="0"/>
              <a:t>+1 215 764 6442 X1001</a:t>
            </a:r>
          </a:p>
        </p:txBody>
      </p:sp>
      <p:pic>
        <p:nvPicPr>
          <p:cNvPr id="23" name="Graphic 22" descr="Envelope" title="Icon Presenter Email">
            <a:extLst>
              <a:ext uri="{FF2B5EF4-FFF2-40B4-BE49-F238E27FC236}">
                <a16:creationId xmlns:a16="http://schemas.microsoft.com/office/drawing/2014/main" id="{D99072B1-8690-4652-9009-362F46A213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2150" y="5780263"/>
            <a:ext cx="218900" cy="2189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48632CD-1506-46F5-A0DE-640903269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905625" y="5768111"/>
            <a:ext cx="3206750" cy="247650"/>
          </a:xfrm>
        </p:spPr>
        <p:txBody>
          <a:bodyPr/>
          <a:lstStyle/>
          <a:p>
            <a:r>
              <a:rPr lang="en-US" dirty="0"/>
              <a:t>john@vmsources.com</a:t>
            </a:r>
          </a:p>
        </p:txBody>
      </p:sp>
      <p:pic>
        <p:nvPicPr>
          <p:cNvPr id="17" name="Graphic 16" descr="World">
            <a:extLst>
              <a:ext uri="{FF2B5EF4-FFF2-40B4-BE49-F238E27FC236}">
                <a16:creationId xmlns:a16="http://schemas.microsoft.com/office/drawing/2014/main" id="{67AFAC0E-54F2-8843-9BDA-C965BFBBFB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6383" y="6123279"/>
            <a:ext cx="231342" cy="231342"/>
          </a:xfrm>
          <a:prstGeom prst="rect">
            <a:avLst/>
          </a:prstGeom>
        </p:spPr>
      </p:pic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2EA3E05A-60C4-CD45-A7AC-1F20F4D95F6A}"/>
              </a:ext>
            </a:extLst>
          </p:cNvPr>
          <p:cNvSpPr txBox="1">
            <a:spLocks/>
          </p:cNvSpPr>
          <p:nvPr/>
        </p:nvSpPr>
        <p:spPr bwMode="gray">
          <a:xfrm>
            <a:off x="6905625" y="6123279"/>
            <a:ext cx="3206750" cy="247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12"/>
              </a:rPr>
              <a:t>https://vmsources.com/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30E738-64DD-49AC-BD87-2C6C960CF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2945" y="2427635"/>
            <a:ext cx="3571782" cy="2387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A519-84EE-4BC4-AA5A-CC62C840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Ransomware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7201F-FEA8-4FEC-8DD4-7567F92B9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6067123" cy="4351338"/>
          </a:xfrm>
        </p:spPr>
        <p:txBody>
          <a:bodyPr/>
          <a:lstStyle/>
          <a:p>
            <a:r>
              <a:rPr lang="en-US" dirty="0"/>
              <a:t>Ransomware is becoming more sophisticated.</a:t>
            </a:r>
          </a:p>
          <a:p>
            <a:pPr lvl="1"/>
            <a:r>
              <a:rPr lang="en-US" dirty="0"/>
              <a:t>Increased use of VPNs for remote users from unsecured networks has opened the door</a:t>
            </a:r>
          </a:p>
          <a:p>
            <a:pPr lvl="1"/>
            <a:r>
              <a:rPr lang="en-US" dirty="0"/>
              <a:t>Brute-force password and remote code execution are common vectors</a:t>
            </a:r>
          </a:p>
          <a:p>
            <a:pPr lvl="1"/>
            <a:r>
              <a:rPr lang="en-US" dirty="0"/>
              <a:t>Lack of network segmentation allows propagation.</a:t>
            </a:r>
          </a:p>
          <a:p>
            <a:r>
              <a:rPr lang="en-US" dirty="0"/>
              <a:t>Recent front-page events like the Pipeline shutdown were the result of an insecure VPN</a:t>
            </a:r>
          </a:p>
          <a:p>
            <a:pPr lvl="1"/>
            <a:r>
              <a:rPr lang="en-US" dirty="0"/>
              <a:t>This event could have been prevented by following the recommendations we are going to present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ACAA0-3E29-4077-B708-243B185B8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B86B6-C997-4243-BC91-C676D0FD055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Networking is often the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EBB8ED-3C5A-438E-9D68-B9758C9E4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1"/>
          <a:stretch/>
        </p:blipFill>
        <p:spPr>
          <a:xfrm>
            <a:off x="7236542" y="1728000"/>
            <a:ext cx="4355137" cy="417224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BD0B-9BBE-4720-B901-B600FCBF1A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368963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FBA36-A8D3-415C-96F9-B7F9A1E4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6F7CD-68F0-4E2A-B117-3BA6E8F55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5241213" cy="4351338"/>
          </a:xfrm>
        </p:spPr>
        <p:txBody>
          <a:bodyPr/>
          <a:lstStyle/>
          <a:p>
            <a:r>
              <a:rPr lang="en-US" dirty="0"/>
              <a:t>Hackers used to disrupt Business Continuity and seek ransom payment</a:t>
            </a:r>
          </a:p>
          <a:p>
            <a:r>
              <a:rPr lang="en-US" dirty="0"/>
              <a:t>Now hackers also steal Organizational data and seek ransom payment(s) to not release the data</a:t>
            </a:r>
          </a:p>
          <a:p>
            <a:pPr lvl="1"/>
            <a:r>
              <a:rPr lang="en-US" dirty="0"/>
              <a:t>Obviously, there’s no guarantee that they won’t keep coming 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6380B-220B-4E39-A6EF-682402BF71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18DE8-A9DC-4164-A666-8C3486B4A6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New challenges for your Organization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F8042-179B-4C16-ACF2-518744B80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 r="20056"/>
          <a:stretch/>
        </p:blipFill>
        <p:spPr>
          <a:xfrm>
            <a:off x="7202786" y="1728000"/>
            <a:ext cx="4310788" cy="435133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E9FF-E3A2-42BF-A1A5-4B4731D69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8055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3571F-D6EF-464D-A907-8A82106E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B43D6-C102-41D7-B39D-3F8D43C65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5978632" cy="4351338"/>
          </a:xfrm>
        </p:spPr>
        <p:txBody>
          <a:bodyPr/>
          <a:lstStyle/>
          <a:p>
            <a:r>
              <a:rPr lang="en-US" dirty="0"/>
              <a:t>Bad password policies leave Organizations vulnerable</a:t>
            </a:r>
          </a:p>
          <a:p>
            <a:pPr lvl="1"/>
            <a:r>
              <a:rPr lang="en-US" dirty="0"/>
              <a:t>Password policies should comply with: </a:t>
            </a:r>
            <a:r>
              <a:rPr lang="en-US" dirty="0">
                <a:hlinkClick r:id="rId3"/>
              </a:rPr>
              <a:t>NIST Digital Identity Guidelines 800-63-3</a:t>
            </a:r>
            <a:endParaRPr lang="en-US" dirty="0"/>
          </a:p>
          <a:p>
            <a:r>
              <a:rPr lang="en-US" dirty="0"/>
              <a:t>Brute-force attacks without additional verification allow hackers directly onto proprietary systems</a:t>
            </a:r>
          </a:p>
          <a:p>
            <a:r>
              <a:rPr lang="en-US" dirty="0"/>
              <a:t>Users often leave workstations unlocked</a:t>
            </a:r>
          </a:p>
          <a:p>
            <a:r>
              <a:rPr lang="en-US" dirty="0"/>
              <a:t>It is common practice to share user accounts and passwords in order “to get it done”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06FCF-E7BD-4034-986C-0BA28FF9B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5A742-8276-44CA-9A0F-E54FB0F0E4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A username and a password are not enough anymore!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64826-3E46-43AB-93C4-8B96D70FC4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r="8967"/>
          <a:stretch/>
        </p:blipFill>
        <p:spPr>
          <a:xfrm>
            <a:off x="6607276" y="1728000"/>
            <a:ext cx="5024903" cy="382261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D764D-F984-4F38-8EDD-DBA72B8D3E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601526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2761-97B0-4BB4-B0F6-56A3CC86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859D3-EEF3-4E0F-B6B2-787E477CF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6589002" cy="4351338"/>
          </a:xfrm>
        </p:spPr>
        <p:txBody>
          <a:bodyPr>
            <a:normAutofit/>
          </a:bodyPr>
          <a:lstStyle/>
          <a:p>
            <a:r>
              <a:rPr lang="en-US" dirty="0"/>
              <a:t>Hackers are developing more sophisticated Phishing attacks all the time</a:t>
            </a:r>
          </a:p>
          <a:p>
            <a:r>
              <a:rPr lang="en-US" dirty="0"/>
              <a:t>It used to be all about delivering a Ransomware payload</a:t>
            </a:r>
          </a:p>
          <a:p>
            <a:r>
              <a:rPr lang="en-US" dirty="0"/>
              <a:t>Now, Phishing attacks often identify key players in an organization for specifically target attacks:</a:t>
            </a:r>
          </a:p>
          <a:p>
            <a:pPr lvl="1"/>
            <a:r>
              <a:rPr lang="en-US" dirty="0"/>
              <a:t>Phishing from “customer” to AR at your Organization: “Please send future ACH transfers to this new address”</a:t>
            </a:r>
          </a:p>
          <a:p>
            <a:pPr lvl="1"/>
            <a:r>
              <a:rPr lang="en-US" dirty="0"/>
              <a:t>Phishing from “employee” to payroll at your Organization: “I changed banks, please send my paycheck…”</a:t>
            </a:r>
          </a:p>
          <a:p>
            <a:pPr lvl="1"/>
            <a:r>
              <a:rPr lang="en-US" dirty="0"/>
              <a:t>Phishing from “court” to payroll at your Organization: “John Q. Public is in default, direct 50% of paycheck to…”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C2F5E-D8E2-47A3-AE9D-42570B3BD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8A9A4-13FB-46E5-BC9F-103A21AC5DB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It’s not all about deploying payloads anymore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B7D0F-C43B-4A99-BBC0-99CE4C05B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r="17501" b="10689"/>
          <a:stretch/>
        </p:blipFill>
        <p:spPr>
          <a:xfrm>
            <a:off x="7477272" y="1728001"/>
            <a:ext cx="4114960" cy="367974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CD911-552F-4F2D-8961-38D318EF4C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18495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12C97-3447-45A1-B3EC-43F36B654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Continuity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E6B03-7890-4F4B-8EEF-6E15A2CDF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6940447" cy="4351338"/>
          </a:xfrm>
        </p:spPr>
        <p:txBody>
          <a:bodyPr/>
          <a:lstStyle/>
          <a:p>
            <a:r>
              <a:rPr lang="en-US" dirty="0"/>
              <a:t>Ransomware events are likely to occur, even with the best protections in place</a:t>
            </a:r>
          </a:p>
          <a:p>
            <a:r>
              <a:rPr lang="en-US" dirty="0"/>
              <a:t>The key is in being able to recover quickly &amp; quietly, without having to pay ransom</a:t>
            </a:r>
          </a:p>
          <a:p>
            <a:r>
              <a:rPr lang="en-US" dirty="0"/>
              <a:t> Avoid significant disruptions to Business Continuity</a:t>
            </a:r>
          </a:p>
          <a:p>
            <a:r>
              <a:rPr lang="en-US" dirty="0"/>
              <a:t>Don’t let you or your Organization become headline news!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8C492-0004-4FCC-924F-C003647326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1221-91E1-4863-8E9F-BB70B3ABFDF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Read All About It…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ACE90-7E2A-4BB0-9FE6-7F737FD61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4" t="9360" r="21454" b="4161"/>
          <a:stretch/>
        </p:blipFill>
        <p:spPr>
          <a:xfrm rot="411759">
            <a:off x="7406647" y="636105"/>
            <a:ext cx="4442350" cy="286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0EA5DA-2583-4F26-968C-58598CBB1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047">
            <a:off x="7447361" y="2698036"/>
            <a:ext cx="4481856" cy="2256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5263B-7750-4D6F-B2AD-8B4C98288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87" t="18898" r="17976" b="64174"/>
          <a:stretch/>
        </p:blipFill>
        <p:spPr>
          <a:xfrm rot="440191">
            <a:off x="7759541" y="4805206"/>
            <a:ext cx="4071068" cy="1160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F51665-42D3-454A-AB31-42938F95F9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2025, VMsources Group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998266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41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33781529_Tech pitch deck_RVA_v5" id="{A2EB78D0-E53B-4F6A-BDEB-161D0EE79897}" vid="{43D59DC8-94C0-4D1D-B6DD-8A7938E09C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6E3E58C-5E8A-4781-9921-C2B23BC09E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3094F6-5ADD-4195-AF81-00AF033C9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C0BFDF-D948-4F4A-854E-477525F57792}">
  <ds:schemaRefs>
    <ds:schemaRef ds:uri="71af3243-3dd4-4a8d-8c0d-dd76da1f02a5"/>
    <ds:schemaRef ds:uri="16c05727-aa75-4e4a-9b5f-8a80a1165891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pitch deck</Template>
  <TotalTime>0</TotalTime>
  <Words>6768</Words>
  <Application>Microsoft Office PowerPoint</Application>
  <PresentationFormat>Widescreen</PresentationFormat>
  <Paragraphs>798</Paragraphs>
  <Slides>48</Slides>
  <Notes>42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Arial Black</vt:lpstr>
      <vt:lpstr>Calibri</vt:lpstr>
      <vt:lpstr>Comic Sans MS</vt:lpstr>
      <vt:lpstr>Tahoma</vt:lpstr>
      <vt:lpstr>Times New Roman</vt:lpstr>
      <vt:lpstr>Office Theme</vt:lpstr>
      <vt:lpstr>Image</vt:lpstr>
      <vt:lpstr>Intelligent Information Security</vt:lpstr>
      <vt:lpstr>Agenda</vt:lpstr>
      <vt:lpstr>The Challenges</vt:lpstr>
      <vt:lpstr>Where's the beef?</vt:lpstr>
      <vt:lpstr>Ransomware</vt:lpstr>
      <vt:lpstr>Theft</vt:lpstr>
      <vt:lpstr>Digital Identity</vt:lpstr>
      <vt:lpstr>Phishing</vt:lpstr>
      <vt:lpstr>Business Continuity</vt:lpstr>
      <vt:lpstr>Staying Safe</vt:lpstr>
      <vt:lpstr>Intelligent Information Security -- PRT</vt:lpstr>
      <vt:lpstr>TPR – The foundations of Business Continuity</vt:lpstr>
      <vt:lpstr>Be successful - Know who’s on first</vt:lpstr>
      <vt:lpstr>Prevention</vt:lpstr>
      <vt:lpstr>Identity</vt:lpstr>
      <vt:lpstr>There's more to Password Policy than you think!</vt:lpstr>
      <vt:lpstr>NIST Digital Identity Guidelines 800-63-3</vt:lpstr>
      <vt:lpstr>Deploy two-factor Authentication (2FA)</vt:lpstr>
      <vt:lpstr>File Sharing</vt:lpstr>
      <vt:lpstr>VMsources MSP and Consulting</vt:lpstr>
      <vt:lpstr>Network</vt:lpstr>
      <vt:lpstr>Understanding a Broadcast Domain</vt:lpstr>
      <vt:lpstr>Network Segmentation</vt:lpstr>
      <vt:lpstr>Port Forwarding (NAT) can be dangerous</vt:lpstr>
      <vt:lpstr>True DMZ</vt:lpstr>
      <vt:lpstr>Stateful Firewall with active ruleset</vt:lpstr>
      <vt:lpstr>VMsources MSP and Consulting</vt:lpstr>
      <vt:lpstr>Remediation</vt:lpstr>
      <vt:lpstr>Things are going to happen</vt:lpstr>
      <vt:lpstr>Hardened Backups</vt:lpstr>
      <vt:lpstr>Disaster Recovery as a Service (DRaaS)</vt:lpstr>
      <vt:lpstr>VMsources MSP and Consulting</vt:lpstr>
      <vt:lpstr>Training</vt:lpstr>
      <vt:lpstr>Training</vt:lpstr>
      <vt:lpstr>Target Training Audience</vt:lpstr>
      <vt:lpstr>Training Agenda</vt:lpstr>
      <vt:lpstr>Secure Cloud</vt:lpstr>
      <vt:lpstr>Call to action –  Secure Cloud</vt:lpstr>
      <vt:lpstr>Secure Cloud</vt:lpstr>
      <vt:lpstr>Secure Cloud</vt:lpstr>
      <vt:lpstr>Secure Cloud</vt:lpstr>
      <vt:lpstr>Secure Cloud</vt:lpstr>
      <vt:lpstr>Secure Cloud Geo-Scale Diversity</vt:lpstr>
      <vt:lpstr>Secure Cloud</vt:lpstr>
      <vt:lpstr>Secure Cloud Glossary</vt:lpstr>
      <vt:lpstr>Secure Cloud Glossary</vt:lpstr>
      <vt:lpstr>About 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2021-06-08T13:21:45Z</dcterms:created>
  <dcterms:modified xsi:type="dcterms:W3CDTF">2025-04-07T17:27:04Z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